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318" r:id="rId3"/>
    <p:sldId id="306" r:id="rId4"/>
    <p:sldId id="335" r:id="rId5"/>
    <p:sldId id="257" r:id="rId6"/>
    <p:sldId id="314" r:id="rId7"/>
    <p:sldId id="332" r:id="rId8"/>
    <p:sldId id="338" r:id="rId9"/>
    <p:sldId id="336" r:id="rId10"/>
    <p:sldId id="337" r:id="rId11"/>
    <p:sldId id="315" r:id="rId12"/>
    <p:sldId id="339" r:id="rId13"/>
    <p:sldId id="340" r:id="rId14"/>
    <p:sldId id="341" r:id="rId15"/>
    <p:sldId id="322" r:id="rId16"/>
    <p:sldId id="342" r:id="rId17"/>
    <p:sldId id="343" r:id="rId18"/>
    <p:sldId id="344" r:id="rId19"/>
    <p:sldId id="324" r:id="rId20"/>
    <p:sldId id="345" r:id="rId21"/>
    <p:sldId id="346" r:id="rId22"/>
    <p:sldId id="326" r:id="rId23"/>
    <p:sldId id="348" r:id="rId24"/>
    <p:sldId id="349" r:id="rId25"/>
    <p:sldId id="328" r:id="rId26"/>
    <p:sldId id="351" r:id="rId27"/>
    <p:sldId id="333" r:id="rId28"/>
    <p:sldId id="354" r:id="rId29"/>
    <p:sldId id="334" r:id="rId30"/>
    <p:sldId id="357" r:id="rId31"/>
    <p:sldId id="331" r:id="rId32"/>
    <p:sldId id="267" r:id="rId3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DCF"/>
    <a:srgbClr val="284391"/>
    <a:srgbClr val="0F1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87926" autoAdjust="0"/>
  </p:normalViewPr>
  <p:slideViewPr>
    <p:cSldViewPr>
      <p:cViewPr varScale="1">
        <p:scale>
          <a:sx n="65" d="100"/>
          <a:sy n="65" d="100"/>
        </p:scale>
        <p:origin x="15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A234F52E-9E3B-24BF-CA5A-CE87DF8449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EAEA9B2-8D90-4A27-4F54-6215B9CF784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A45599F-F4A7-4170-B6DC-D7EFEDDB9155}" type="datetimeFigureOut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67515EC8-2C71-35EE-21FB-243436AA1C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2B6028CE-4A4D-C278-A361-A41AEAD55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89944B8-E942-6678-7679-FED28B4A7E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9F1BE4A-9566-134A-7452-1D02C3811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BECC124-6929-4C73-B3F8-DFD1473CD8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0728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CC124-6929-4C73-B3F8-DFD1473CD86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23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CC124-6929-4C73-B3F8-DFD1473CD86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12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CC124-6929-4C73-B3F8-DFD1473CD86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572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CC124-6929-4C73-B3F8-DFD1473CD86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578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">
            <a:extLst>
              <a:ext uri="{FF2B5EF4-FFF2-40B4-BE49-F238E27FC236}">
                <a16:creationId xmlns="" xmlns:a16="http://schemas.microsoft.com/office/drawing/2014/main" id="{8BE7D8FC-B9D5-732C-8311-CE4AB70A85A8}"/>
              </a:ext>
            </a:extLst>
          </p:cNvPr>
          <p:cNvSpPr/>
          <p:nvPr userDrawn="1"/>
        </p:nvSpPr>
        <p:spPr>
          <a:xfrm>
            <a:off x="-28575" y="6453188"/>
            <a:ext cx="9175750" cy="428625"/>
          </a:xfrm>
          <a:prstGeom prst="rect">
            <a:avLst/>
          </a:prstGeom>
          <a:solidFill>
            <a:srgbClr val="284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A1ADCF"/>
              </a:solidFill>
            </a:endParaRPr>
          </a:p>
        </p:txBody>
      </p:sp>
      <p:sp>
        <p:nvSpPr>
          <p:cNvPr id="4" name="Прямоугольник 10">
            <a:extLst>
              <a:ext uri="{FF2B5EF4-FFF2-40B4-BE49-F238E27FC236}">
                <a16:creationId xmlns="" xmlns:a16="http://schemas.microsoft.com/office/drawing/2014/main" id="{086F40D5-D876-E905-A723-D3ED211BFE9E}"/>
              </a:ext>
            </a:extLst>
          </p:cNvPr>
          <p:cNvSpPr/>
          <p:nvPr userDrawn="1"/>
        </p:nvSpPr>
        <p:spPr>
          <a:xfrm>
            <a:off x="3175" y="4581525"/>
            <a:ext cx="9144000" cy="1943100"/>
          </a:xfrm>
          <a:prstGeom prst="rect">
            <a:avLst/>
          </a:prstGeom>
          <a:solidFill>
            <a:srgbClr val="A1A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A1ADCF"/>
              </a:solidFill>
            </a:endParaRPr>
          </a:p>
        </p:txBody>
      </p:sp>
      <p:sp>
        <p:nvSpPr>
          <p:cNvPr id="5" name="Прямоугольник 11">
            <a:extLst>
              <a:ext uri="{FF2B5EF4-FFF2-40B4-BE49-F238E27FC236}">
                <a16:creationId xmlns="" xmlns:a16="http://schemas.microsoft.com/office/drawing/2014/main" id="{5B913139-F373-D127-8091-0430272E40D0}"/>
              </a:ext>
            </a:extLst>
          </p:cNvPr>
          <p:cNvSpPr/>
          <p:nvPr userDrawn="1"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12">
            <a:extLst>
              <a:ext uri="{FF2B5EF4-FFF2-40B4-BE49-F238E27FC236}">
                <a16:creationId xmlns="" xmlns:a16="http://schemas.microsoft.com/office/drawing/2014/main" id="{81EE384B-F952-5BC3-3E3E-2D4EC7715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74163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>
            <a:extLst>
              <a:ext uri="{FF2B5EF4-FFF2-40B4-BE49-F238E27FC236}">
                <a16:creationId xmlns="" xmlns:a16="http://schemas.microsoft.com/office/drawing/2014/main" id="{B27F04A0-9E9D-ED29-78F7-284357EE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616700"/>
            <a:ext cx="47434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W:\work\4. МАРКЕТИНГ\ФИРМЕННЫЙ СТИЛЬ\УТВЕРЖДЕНО\Элементы ФС\member.png">
            <a:extLst>
              <a:ext uri="{FF2B5EF4-FFF2-40B4-BE49-F238E27FC236}">
                <a16:creationId xmlns="" xmlns:a16="http://schemas.microsoft.com/office/drawing/2014/main" id="{C32CEE89-0D7A-139F-137B-BC35F20B3E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455613"/>
            <a:ext cx="206533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W:\work\1. ОФИС\ШАБЛОНЫ\Логотип SOVNET (англ).png">
            <a:extLst>
              <a:ext uri="{FF2B5EF4-FFF2-40B4-BE49-F238E27FC236}">
                <a16:creationId xmlns="" xmlns:a16="http://schemas.microsoft.com/office/drawing/2014/main" id="{E9D162BA-576E-A409-5932-0D51A2EA7C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28625"/>
            <a:ext cx="65881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8113" y="5373216"/>
            <a:ext cx="6400800" cy="5760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83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:\work\1. ОФИС\ШАБЛОНЫ\Логотип SOVNET (англ).png">
            <a:extLst>
              <a:ext uri="{FF2B5EF4-FFF2-40B4-BE49-F238E27FC236}">
                <a16:creationId xmlns="" xmlns:a16="http://schemas.microsoft.com/office/drawing/2014/main" id="{4FA1B2EF-6288-09CF-72CA-62963BACC1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622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6159119-9FF8-D95E-AA6F-E72106AD0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5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www.sovnet.ru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6A9DFA-1797-5ECD-6AD6-37DC145C1C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2F1F3F-A3B2-4361-8D57-060DE676CE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07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11FA531C-3383-20D8-6116-CACD14EEB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5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www.sovnet.ru</a:t>
            </a: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F4D03AD6-70D2-4F27-A7FC-95061B496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82316D-E464-41B6-886A-22D7A289CD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42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5">
            <a:extLst>
              <a:ext uri="{FF2B5EF4-FFF2-40B4-BE49-F238E27FC236}">
                <a16:creationId xmlns="" xmlns:a16="http://schemas.microsoft.com/office/drawing/2014/main" id="{E9470BE8-74B0-F05A-1086-8FA3AA234F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5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www.sovnet.ru</a:t>
            </a:r>
            <a:endParaRPr lang="ru-RU"/>
          </a:p>
        </p:txBody>
      </p:sp>
      <p:sp>
        <p:nvSpPr>
          <p:cNvPr id="6" name="Номер слайда 6">
            <a:extLst>
              <a:ext uri="{FF2B5EF4-FFF2-40B4-BE49-F238E27FC236}">
                <a16:creationId xmlns="" xmlns:a16="http://schemas.microsoft.com/office/drawing/2014/main" id="{AD1FD449-A8BD-55B2-415F-C1A724625A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55AFFE-BF8E-4760-998C-164B504728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92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ижний колонтитул 7">
            <a:extLst>
              <a:ext uri="{FF2B5EF4-FFF2-40B4-BE49-F238E27FC236}">
                <a16:creationId xmlns="" xmlns:a16="http://schemas.microsoft.com/office/drawing/2014/main" id="{D7037CAF-9B2B-FF2A-9CBE-03B004B5CF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www.sovnet.ru</a:t>
            </a:r>
            <a:endParaRPr lang="ru-RU"/>
          </a:p>
        </p:txBody>
      </p:sp>
      <p:sp>
        <p:nvSpPr>
          <p:cNvPr id="8" name="Номер слайда 8">
            <a:extLst>
              <a:ext uri="{FF2B5EF4-FFF2-40B4-BE49-F238E27FC236}">
                <a16:creationId xmlns="" xmlns:a16="http://schemas.microsoft.com/office/drawing/2014/main" id="{CC5A495E-6F92-86F1-A758-9E32F6239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9D13D-3448-4C18-8A56-3FE939C12F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620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3">
            <a:extLst>
              <a:ext uri="{FF2B5EF4-FFF2-40B4-BE49-F238E27FC236}">
                <a16:creationId xmlns="" xmlns:a16="http://schemas.microsoft.com/office/drawing/2014/main" id="{F4FCA390-4473-A299-A7AE-CC1C264B4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5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www.sovnet.ru</a:t>
            </a:r>
            <a:endParaRPr lang="ru-RU"/>
          </a:p>
        </p:txBody>
      </p:sp>
      <p:sp>
        <p:nvSpPr>
          <p:cNvPr id="4" name="Номер слайда 4">
            <a:extLst>
              <a:ext uri="{FF2B5EF4-FFF2-40B4-BE49-F238E27FC236}">
                <a16:creationId xmlns="" xmlns:a16="http://schemas.microsoft.com/office/drawing/2014/main" id="{0E6B95BE-DCE3-8DB5-A612-2023FEBCB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A2D395-B777-40A9-BC5A-813978E111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55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D06F659-4B58-1FDA-FDF2-15679C57F149}"/>
              </a:ext>
            </a:extLst>
          </p:cNvPr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A1A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Заголовок 1">
            <a:extLst>
              <a:ext uri="{FF2B5EF4-FFF2-40B4-BE49-F238E27FC236}">
                <a16:creationId xmlns="" xmlns:a16="http://schemas.microsoft.com/office/drawing/2014/main" id="{99709DD9-3925-0E69-AD4B-2B87653E4B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188913"/>
            <a:ext cx="7704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>
            <a:extLst>
              <a:ext uri="{FF2B5EF4-FFF2-40B4-BE49-F238E27FC236}">
                <a16:creationId xmlns="" xmlns:a16="http://schemas.microsoft.com/office/drawing/2014/main" id="{BCE17B9F-8544-3181-0E10-4D8107988B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23850" y="1600200"/>
            <a:ext cx="83629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6231787-2988-2807-86D1-7A1EE4C57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825" y="65246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100" b="1" i="0" u="none" strike="noStrike" baseline="0">
                <a:solidFill>
                  <a:schemeClr val="bg1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r>
              <a:t>www.sovnet.ru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277D7F-AA2C-8C92-764A-E5FE10E28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5463" y="6553200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1" smtClean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1FDCCF81-5923-4345-9EAA-918DA7F090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31" name="Рисунок 6">
            <a:extLst>
              <a:ext uri="{FF2B5EF4-FFF2-40B4-BE49-F238E27FC236}">
                <a16:creationId xmlns="" xmlns:a16="http://schemas.microsoft.com/office/drawing/2014/main" id="{383F0835-EA05-4B68-AB0E-C942879BA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7">
            <a:extLst>
              <a:ext uri="{FF2B5EF4-FFF2-40B4-BE49-F238E27FC236}">
                <a16:creationId xmlns="" xmlns:a16="http://schemas.microsoft.com/office/drawing/2014/main" id="{4E4C8FB2-F1BD-F343-3343-E350F13CB80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6159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284391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>
            <a:extLst>
              <a:ext uri="{FF2B5EF4-FFF2-40B4-BE49-F238E27FC236}">
                <a16:creationId xmlns="" xmlns:a16="http://schemas.microsoft.com/office/drawing/2014/main" id="{448D7AF1-9C71-C270-7925-624436E50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7400" y="2060575"/>
            <a:ext cx="2736850" cy="1368425"/>
          </a:xfrm>
        </p:spPr>
        <p:txBody>
          <a:bodyPr/>
          <a:lstStyle/>
          <a:p>
            <a:pPr algn="r" eaLnBrk="1" hangingPunct="1"/>
            <a:r>
              <a:rPr lang="ru-RU" altLang="ru-RU" dirty="0"/>
              <a:t>Индекс динамики развития проектного управления</a:t>
            </a:r>
          </a:p>
          <a:p>
            <a:pPr algn="r" eaLnBrk="1" hangingPunct="1"/>
            <a:r>
              <a:rPr lang="ru-RU" altLang="ru-RU" i="1" dirty="0"/>
              <a:t>4 квартал 2023</a:t>
            </a:r>
          </a:p>
        </p:txBody>
      </p:sp>
      <p:sp>
        <p:nvSpPr>
          <p:cNvPr id="9219" name="Подзаголовок 2">
            <a:extLst>
              <a:ext uri="{FF2B5EF4-FFF2-40B4-BE49-F238E27FC236}">
                <a16:creationId xmlns="" xmlns:a16="http://schemas.microsoft.com/office/drawing/2014/main" id="{3008225D-73BD-0134-BDCB-DA0012322713}"/>
              </a:ext>
            </a:extLst>
          </p:cNvPr>
          <p:cNvSpPr txBox="1">
            <a:spLocks/>
          </p:cNvSpPr>
          <p:nvPr/>
        </p:nvSpPr>
        <p:spPr bwMode="auto">
          <a:xfrm>
            <a:off x="1588" y="5013325"/>
            <a:ext cx="91455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0">
                <a:solidFill>
                  <a:schemeClr val="bg1"/>
                </a:solidFill>
              </a:rPr>
              <a:t>Инициатор проекта: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>
                <a:solidFill>
                  <a:schemeClr val="bg1"/>
                </a:solidFill>
              </a:rPr>
              <a:t>Александр Калтыков </a:t>
            </a:r>
            <a:r>
              <a:rPr lang="ru-RU" altLang="ru-RU" sz="1600" b="0">
                <a:solidFill>
                  <a:schemeClr val="bg1"/>
                </a:solidFill>
              </a:rPr>
              <a:t>– Вице-президент АУП «СОВНЕТ»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600" b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0">
                <a:solidFill>
                  <a:schemeClr val="bg1"/>
                </a:solidFill>
              </a:rPr>
              <a:t>Аналитические комментарии: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>
                <a:solidFill>
                  <a:schemeClr val="bg1"/>
                </a:solidFill>
              </a:rPr>
              <a:t>Михаил Фролов </a:t>
            </a:r>
            <a:r>
              <a:rPr lang="ru-RU" altLang="ru-RU" sz="1600" b="0">
                <a:solidFill>
                  <a:schemeClr val="bg1"/>
                </a:solidFill>
              </a:rPr>
              <a:t>- партнёр компании «Технология Доверия» (ранее PwC)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>
            <a:extLst>
              <a:ext uri="{FF2B5EF4-FFF2-40B4-BE49-F238E27FC236}">
                <a16:creationId xmlns="" xmlns:a16="http://schemas.microsoft.com/office/drawing/2014/main" id="{5EA4C992-A5F6-EE65-4F24-8C96DDD7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Как изменилось количество организационных проектов в прошлом квартале по сравнению с позапрошлым?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4340" name="Номер слайда 1">
            <a:extLst>
              <a:ext uri="{FF2B5EF4-FFF2-40B4-BE49-F238E27FC236}">
                <a16:creationId xmlns="" xmlns:a16="http://schemas.microsoft.com/office/drawing/2014/main" id="{AF962C94-7CF9-AA2B-C584-319F7BB82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BDE330-AA3C-40E9-B57C-37EBA2B3B78D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4346" name="Рисунок 21">
            <a:extLst>
              <a:ext uri="{FF2B5EF4-FFF2-40B4-BE49-F238E27FC236}">
                <a16:creationId xmlns="" xmlns:a16="http://schemas.microsoft.com/office/drawing/2014/main" id="{E3964CC6-34C2-2E47-A71C-2AA21B063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24400"/>
            <a:ext cx="763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B7E0DE1A-BE5C-4F65-891D-720D5DA15828}"/>
              </a:ext>
            </a:extLst>
          </p:cNvPr>
          <p:cNvGraphicFramePr>
            <a:graphicFrameLocks noGrp="1"/>
          </p:cNvGraphicFramePr>
          <p:nvPr/>
        </p:nvGraphicFramePr>
        <p:xfrm>
          <a:off x="171947" y="5357812"/>
          <a:ext cx="8713091" cy="120044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4134119824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3164277657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46545294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4101749532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797968999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096767134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373848346"/>
                    </a:ext>
                  </a:extLst>
                </a:gridCol>
              </a:tblGrid>
              <a:tr h="56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24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2352366405"/>
                  </a:ext>
                </a:extLst>
              </a:tr>
              <a:tr h="586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организационных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497685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5FCF8C6-BD52-44ED-BCB0-E3E6E1E1F49F}"/>
              </a:ext>
            </a:extLst>
          </p:cNvPr>
          <p:cNvSpPr txBox="1"/>
          <p:nvPr/>
        </p:nvSpPr>
        <p:spPr>
          <a:xfrm>
            <a:off x="467545" y="1484784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altLang="ru-RU" sz="1600" b="1" dirty="0" smtClean="0"/>
          </a:p>
          <a:p>
            <a:pPr>
              <a:defRPr/>
            </a:pPr>
            <a:r>
              <a:rPr lang="ru-RU" altLang="ru-RU" sz="1600" b="1" dirty="0" smtClean="0"/>
              <a:t>Дмитрий </a:t>
            </a:r>
            <a:r>
              <a:rPr lang="ru-RU" altLang="ru-RU" sz="1600" b="1" dirty="0"/>
              <a:t>Белов</a:t>
            </a:r>
            <a:r>
              <a:rPr lang="ru-RU" altLang="ru-RU" sz="1600" dirty="0"/>
              <a:t>, к.э.н., Директор по инвестициям федерального девелопера </a:t>
            </a:r>
            <a:r>
              <a:rPr lang="en-US" altLang="ru-RU" sz="1600" dirty="0"/>
              <a:t>AVA Group</a:t>
            </a:r>
            <a:r>
              <a:rPr lang="ru-RU" altLang="ru-RU" sz="1600" dirty="0"/>
              <a:t>:</a:t>
            </a:r>
          </a:p>
          <a:p>
            <a:pPr>
              <a:defRPr/>
            </a:pPr>
            <a:r>
              <a:rPr lang="ru-RU" altLang="ru-RU" sz="1600" i="1" dirty="0"/>
              <a:t>«Количество организационных проектов выросло. Должен отметить, как на примере нашей группы компаний, так и по отрасли, что Застройщики сейчас стараются активнее реагировать на любые изменения и вносят достаточно большой вклад в развитие персонала, что отражается и в количестве, и в качестве организационных проектов</a:t>
            </a:r>
            <a:r>
              <a:rPr lang="ru-RU" altLang="ru-RU" sz="1600" i="1" dirty="0" smtClean="0"/>
              <a:t>».</a:t>
            </a:r>
          </a:p>
          <a:p>
            <a:pPr>
              <a:defRPr/>
            </a:pPr>
            <a:endParaRPr lang="ru-RU" altLang="ru-RU" sz="1600" i="1" dirty="0" smtClean="0"/>
          </a:p>
          <a:p>
            <a:pPr>
              <a:defRPr/>
            </a:pPr>
            <a:endParaRPr lang="ru-RU" altLang="ru-RU" sz="1600" i="1" dirty="0"/>
          </a:p>
          <a:p>
            <a:r>
              <a:rPr lang="ru-RU" sz="1600" b="1" dirty="0"/>
              <a:t>Михаил Белов</a:t>
            </a:r>
            <a:r>
              <a:rPr lang="ru-RU" sz="1600" dirty="0"/>
              <a:t>, Директор проектов </a:t>
            </a:r>
            <a:r>
              <a:rPr lang="en-US" sz="1600" dirty="0"/>
              <a:t>VK</a:t>
            </a:r>
            <a:r>
              <a:rPr lang="ru-RU" sz="1600" dirty="0"/>
              <a:t>, </a:t>
            </a:r>
            <a:r>
              <a:rPr lang="en-US" sz="1600" dirty="0"/>
              <a:t>PMP, </a:t>
            </a:r>
            <a:r>
              <a:rPr lang="en-US" sz="1600" dirty="0" err="1"/>
              <a:t>PgMP</a:t>
            </a:r>
            <a:r>
              <a:rPr lang="en-US" sz="1600" dirty="0"/>
              <a:t>, </a:t>
            </a:r>
            <a:r>
              <a:rPr lang="en-US" sz="1600" dirty="0" err="1"/>
              <a:t>PfMP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ru-RU" sz="1600" dirty="0"/>
              <a:t>:</a:t>
            </a:r>
          </a:p>
          <a:p>
            <a:r>
              <a:rPr lang="ru-RU" sz="1600" i="1" dirty="0"/>
              <a:t>«Ответы отлично отражают реальность - бизнес ищет как и на что расти, оптимизироваться и для этого запускает организационные проекты. Индекс стабильно высокий, и это наша текущая реальность - надо оперативно реагировать на всё, что происходит вокруг».</a:t>
            </a:r>
          </a:p>
          <a:p>
            <a:pPr>
              <a:defRPr/>
            </a:pPr>
            <a:endParaRPr lang="ru-RU" altLang="ru-RU" sz="16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52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Капля 29">
            <a:extLst>
              <a:ext uri="{FF2B5EF4-FFF2-40B4-BE49-F238E27FC236}">
                <a16:creationId xmlns="" xmlns:a16="http://schemas.microsoft.com/office/drawing/2014/main" id="{1DB789BE-A54A-E706-DB96-879E41D69459}"/>
              </a:ext>
            </a:extLst>
          </p:cNvPr>
          <p:cNvSpPr/>
          <p:nvPr/>
        </p:nvSpPr>
        <p:spPr>
          <a:xfrm>
            <a:off x="650875" y="1652588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3" name="Заголовок 1">
            <a:extLst>
              <a:ext uri="{FF2B5EF4-FFF2-40B4-BE49-F238E27FC236}">
                <a16:creationId xmlns="" xmlns:a16="http://schemas.microsoft.com/office/drawing/2014/main" id="{09D83DBB-2484-61FE-7167-96A6AFF4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Как изменилось количество инвестиционных проектов в прошлом квартале по сравнению с позапрошлым?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5364" name="Номер слайда 1">
            <a:extLst>
              <a:ext uri="{FF2B5EF4-FFF2-40B4-BE49-F238E27FC236}">
                <a16:creationId xmlns="" xmlns:a16="http://schemas.microsoft.com/office/drawing/2014/main" id="{C6C328E8-ADE6-3633-7964-04784D667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8F1DE4-C09C-46B5-9CC2-EA9C3294357F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2F2DE50-C1AD-144A-CDBD-4A63A28FF13F}"/>
              </a:ext>
            </a:extLst>
          </p:cNvPr>
          <p:cNvSpPr txBox="1"/>
          <p:nvPr/>
        </p:nvSpPr>
        <p:spPr>
          <a:xfrm>
            <a:off x="1768475" y="1497013"/>
            <a:ext cx="27844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Количество инвестиционных проектов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1763C489-95EF-46BA-983C-4834B5A12691}"/>
              </a:ext>
            </a:extLst>
          </p:cNvPr>
          <p:cNvSpPr/>
          <p:nvPr/>
        </p:nvSpPr>
        <p:spPr>
          <a:xfrm>
            <a:off x="4930775" y="2163763"/>
            <a:ext cx="3549650" cy="13652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34">
            <a:extLst>
              <a:ext uri="{FF2B5EF4-FFF2-40B4-BE49-F238E27FC236}">
                <a16:creationId xmlns="" xmlns:a16="http://schemas.microsoft.com/office/drawing/2014/main" id="{898F1137-2B41-8574-BDD8-F9C5E7C857B0}"/>
              </a:ext>
            </a:extLst>
          </p:cNvPr>
          <p:cNvSpPr/>
          <p:nvPr/>
        </p:nvSpPr>
        <p:spPr>
          <a:xfrm>
            <a:off x="4930775" y="1993900"/>
            <a:ext cx="2311400" cy="10318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46">
            <a:extLst>
              <a:ext uri="{FF2B5EF4-FFF2-40B4-BE49-F238E27FC236}">
                <a16:creationId xmlns="" xmlns:a16="http://schemas.microsoft.com/office/drawing/2014/main" id="{476423DE-E50F-863F-F14E-0FA2EDF773F5}"/>
              </a:ext>
            </a:extLst>
          </p:cNvPr>
          <p:cNvGrpSpPr/>
          <p:nvPr/>
        </p:nvGrpSpPr>
        <p:grpSpPr>
          <a:xfrm>
            <a:off x="7071980" y="1497705"/>
            <a:ext cx="970291" cy="459918"/>
            <a:chOff x="2791098" y="4192377"/>
            <a:chExt cx="920320" cy="3866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47">
              <a:extLst>
                <a:ext uri="{FF2B5EF4-FFF2-40B4-BE49-F238E27FC236}">
                  <a16:creationId xmlns="" xmlns:a16="http://schemas.microsoft.com/office/drawing/2014/main" id="{96A09A33-1E7C-0981-F935-D0281452BA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8" y="4213252"/>
              <a:ext cx="720196" cy="365760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CF4DE19-4377-12F3-75FE-FB1FC0DCB618}"/>
                </a:ext>
              </a:extLst>
            </p:cNvPr>
            <p:cNvSpPr txBox="1"/>
            <p:nvPr/>
          </p:nvSpPr>
          <p:spPr>
            <a:xfrm>
              <a:off x="2909773" y="4192380"/>
              <a:ext cx="801649" cy="2328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mbria" pitchFamily="18" charset="0"/>
                </a:rPr>
                <a:t>57,5</a:t>
              </a:r>
              <a:endParaRPr lang="en-US" sz="12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2" name="Капля 1">
            <a:extLst>
              <a:ext uri="{FF2B5EF4-FFF2-40B4-BE49-F238E27FC236}">
                <a16:creationId xmlns="" xmlns:a16="http://schemas.microsoft.com/office/drawing/2014/main" id="{7299DCAF-08B1-AE1A-B03B-90390FDCEDAF}"/>
              </a:ext>
            </a:extLst>
          </p:cNvPr>
          <p:cNvSpPr/>
          <p:nvPr/>
        </p:nvSpPr>
        <p:spPr>
          <a:xfrm>
            <a:off x="498475" y="1500188"/>
            <a:ext cx="914400" cy="914400"/>
          </a:xfrm>
          <a:prstGeom prst="teardrop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70" name="Рисунок 21">
            <a:extLst>
              <a:ext uri="{FF2B5EF4-FFF2-40B4-BE49-F238E27FC236}">
                <a16:creationId xmlns="" xmlns:a16="http://schemas.microsoft.com/office/drawing/2014/main" id="{4C59DCEF-BD3A-43CD-E52D-EA948B195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24400"/>
            <a:ext cx="763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2">
            <a:extLst>
              <a:ext uri="{FF2B5EF4-FFF2-40B4-BE49-F238E27FC236}">
                <a16:creationId xmlns="" xmlns:a16="http://schemas.microsoft.com/office/drawing/2014/main" id="{95BAE8BE-BC8B-F4EA-D2CC-1695FBF51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" y="2678112"/>
            <a:ext cx="8670925" cy="28315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Исходные данные: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больше – 36%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Осталось без изменений – 43%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меньше – 21%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600" b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Calibri" panose="020F0502020204030204" pitchFamily="34" charset="0"/>
              </a:rPr>
              <a:t>Комментарий партнера компании «Технологии Доверия» (ранее </a:t>
            </a:r>
            <a:r>
              <a:rPr lang="ru-RU" altLang="ru-RU" sz="1600" dirty="0" err="1">
                <a:latin typeface="Calibri" panose="020F0502020204030204" pitchFamily="34" charset="0"/>
              </a:rPr>
              <a:t>PwC</a:t>
            </a:r>
            <a:r>
              <a:rPr lang="ru-RU" altLang="ru-RU" sz="1600" dirty="0">
                <a:latin typeface="Calibri" panose="020F0502020204030204" pitchFamily="34" charset="0"/>
              </a:rPr>
              <a:t>) Михаила Фролова: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«Индекс изменения количества проектов составил 57,5, что существенно выше показателей предыдущих 3х кварталов. При этом показатель за последний квартал 2023 года сравним с показателем за последний квартал 2022 года – возможно имеет место сезонный фактор – компаниям нужно было запустить проекты в рамках согласованного на год </a:t>
            </a:r>
            <a:r>
              <a:rPr lang="ru-RU" altLang="ru-RU" sz="1600" b="0" i="1" dirty="0" smtClean="0">
                <a:latin typeface="Calibri" panose="020F0502020204030204" pitchFamily="34" charset="0"/>
              </a:rPr>
              <a:t>бюджета».</a:t>
            </a:r>
            <a:endParaRPr lang="ru-RU" altLang="ru-RU" sz="1600" b="0" i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b="0" dirty="0">
              <a:latin typeface="Calibri" panose="020F0502020204030204" pitchFamily="34" charset="0"/>
            </a:endParaRPr>
          </a:p>
        </p:txBody>
      </p:sp>
      <p:grpSp>
        <p:nvGrpSpPr>
          <p:cNvPr id="18" name="Shape 763">
            <a:extLst>
              <a:ext uri="{FF2B5EF4-FFF2-40B4-BE49-F238E27FC236}">
                <a16:creationId xmlns="" xmlns:a16="http://schemas.microsoft.com/office/drawing/2014/main" id="{D536DC12-B0E4-8574-C1BB-8FF22793C47D}"/>
              </a:ext>
            </a:extLst>
          </p:cNvPr>
          <p:cNvGrpSpPr/>
          <p:nvPr/>
        </p:nvGrpSpPr>
        <p:grpSpPr>
          <a:xfrm>
            <a:off x="574535" y="1580190"/>
            <a:ext cx="762956" cy="743767"/>
            <a:chOff x="5233525" y="4954450"/>
            <a:chExt cx="538275" cy="516350"/>
          </a:xfrm>
          <a:solidFill>
            <a:schemeClr val="bg1"/>
          </a:solidFill>
        </p:grpSpPr>
        <p:sp>
          <p:nvSpPr>
            <p:cNvPr id="19" name="Shape 764">
              <a:extLst>
                <a:ext uri="{FF2B5EF4-FFF2-40B4-BE49-F238E27FC236}">
                  <a16:creationId xmlns="" xmlns:a16="http://schemas.microsoft.com/office/drawing/2014/main" id="{B4214691-1D5B-254D-D9CA-3A6F13A9DAE2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0" name="Shape 765">
              <a:extLst>
                <a:ext uri="{FF2B5EF4-FFF2-40B4-BE49-F238E27FC236}">
                  <a16:creationId xmlns="" xmlns:a16="http://schemas.microsoft.com/office/drawing/2014/main" id="{BD57CBC0-5021-2A7A-BF82-D56D3D114629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1" name="Shape 766">
              <a:extLst>
                <a:ext uri="{FF2B5EF4-FFF2-40B4-BE49-F238E27FC236}">
                  <a16:creationId xmlns="" xmlns:a16="http://schemas.microsoft.com/office/drawing/2014/main" id="{C3E8485F-1968-6C67-ADDC-9D9FD748A2F5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2" name="Shape 767">
              <a:extLst>
                <a:ext uri="{FF2B5EF4-FFF2-40B4-BE49-F238E27FC236}">
                  <a16:creationId xmlns="" xmlns:a16="http://schemas.microsoft.com/office/drawing/2014/main" id="{27BA4601-F2FB-B8D9-8BF2-86EECBCA079C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3" name="Shape 768">
              <a:extLst>
                <a:ext uri="{FF2B5EF4-FFF2-40B4-BE49-F238E27FC236}">
                  <a16:creationId xmlns="" xmlns:a16="http://schemas.microsoft.com/office/drawing/2014/main" id="{46ACAA0C-4E20-A949-8F75-622797E4E4FB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Shape 769">
              <a:extLst>
                <a:ext uri="{FF2B5EF4-FFF2-40B4-BE49-F238E27FC236}">
                  <a16:creationId xmlns="" xmlns:a16="http://schemas.microsoft.com/office/drawing/2014/main" id="{FED2EB06-18F6-5CC6-6F0E-3DCC56942040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Shape 770">
              <a:extLst>
                <a:ext uri="{FF2B5EF4-FFF2-40B4-BE49-F238E27FC236}">
                  <a16:creationId xmlns="" xmlns:a16="http://schemas.microsoft.com/office/drawing/2014/main" id="{0F7FAD95-DDC9-CEEC-64AA-74C24BCBEC39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Shape 771">
              <a:extLst>
                <a:ext uri="{FF2B5EF4-FFF2-40B4-BE49-F238E27FC236}">
                  <a16:creationId xmlns="" xmlns:a16="http://schemas.microsoft.com/office/drawing/2014/main" id="{0DFFB0CE-6A04-0FDE-CFB0-2E9F55CAD194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Shape 772">
              <a:extLst>
                <a:ext uri="{FF2B5EF4-FFF2-40B4-BE49-F238E27FC236}">
                  <a16:creationId xmlns="" xmlns:a16="http://schemas.microsoft.com/office/drawing/2014/main" id="{76082F41-D867-865D-9114-80D64D5974AA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Shape 773">
              <a:extLst>
                <a:ext uri="{FF2B5EF4-FFF2-40B4-BE49-F238E27FC236}">
                  <a16:creationId xmlns="" xmlns:a16="http://schemas.microsoft.com/office/drawing/2014/main" id="{04A77F89-5487-51BF-789C-B6E46FB999FC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9" name="Shape 774">
              <a:extLst>
                <a:ext uri="{FF2B5EF4-FFF2-40B4-BE49-F238E27FC236}">
                  <a16:creationId xmlns="" xmlns:a16="http://schemas.microsoft.com/office/drawing/2014/main" id="{57897FB4-00FE-857B-3A60-B9D423A79B27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FFB556CE-0058-4BE7-AD1D-3700DA228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21098"/>
              </p:ext>
            </p:extLst>
          </p:nvPr>
        </p:nvGraphicFramePr>
        <p:xfrm>
          <a:off x="246974" y="5335463"/>
          <a:ext cx="8713091" cy="121959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300473498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3068702437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350145803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586680536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664289401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68010727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2210215808"/>
                    </a:ext>
                  </a:extLst>
                </a:gridCol>
              </a:tblGrid>
              <a:tr h="588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24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340730971"/>
                  </a:ext>
                </a:extLst>
              </a:tr>
              <a:tr h="606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инвестиционных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812655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>
            <a:extLst>
              <a:ext uri="{FF2B5EF4-FFF2-40B4-BE49-F238E27FC236}">
                <a16:creationId xmlns="" xmlns:a16="http://schemas.microsoft.com/office/drawing/2014/main" id="{09D83DBB-2484-61FE-7167-96A6AFF4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Как изменилось количество инвестиционных проектов в прошлом квартале по сравнению с позапрошлым?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5364" name="Номер слайда 1">
            <a:extLst>
              <a:ext uri="{FF2B5EF4-FFF2-40B4-BE49-F238E27FC236}">
                <a16:creationId xmlns="" xmlns:a16="http://schemas.microsoft.com/office/drawing/2014/main" id="{C6C328E8-ADE6-3633-7964-04784D667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8F1DE4-C09C-46B5-9CC2-EA9C3294357F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5370" name="Рисунок 21">
            <a:extLst>
              <a:ext uri="{FF2B5EF4-FFF2-40B4-BE49-F238E27FC236}">
                <a16:creationId xmlns="" xmlns:a16="http://schemas.microsoft.com/office/drawing/2014/main" id="{4C59DCEF-BD3A-43CD-E52D-EA948B195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24400"/>
            <a:ext cx="763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FFB556CE-0058-4BE7-AD1D-3700DA228230}"/>
              </a:ext>
            </a:extLst>
          </p:cNvPr>
          <p:cNvGraphicFramePr>
            <a:graphicFrameLocks noGrp="1"/>
          </p:cNvGraphicFramePr>
          <p:nvPr/>
        </p:nvGraphicFramePr>
        <p:xfrm>
          <a:off x="246974" y="5335463"/>
          <a:ext cx="8713091" cy="121959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300473498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3068702437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350145803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586680536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664289401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68010727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2210215808"/>
                    </a:ext>
                  </a:extLst>
                </a:gridCol>
              </a:tblGrid>
              <a:tr h="588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24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340730971"/>
                  </a:ext>
                </a:extLst>
              </a:tr>
              <a:tr h="606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инвестиционных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812655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06A43FC-3B9B-46B6-8E20-7DC586CABAF8}"/>
              </a:ext>
            </a:extLst>
          </p:cNvPr>
          <p:cNvSpPr/>
          <p:nvPr/>
        </p:nvSpPr>
        <p:spPr>
          <a:xfrm>
            <a:off x="344097" y="1348770"/>
            <a:ext cx="86219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Антон Ганжа</a:t>
            </a:r>
            <a:r>
              <a:rPr lang="ru-RU" sz="1600" dirty="0"/>
              <a:t>, региональный менеджер «ВЭБ.РФ» в ВО, </a:t>
            </a:r>
            <a:r>
              <a:rPr lang="ru-RU" sz="1600" dirty="0" err="1"/>
              <a:t>к.ф-м.н</a:t>
            </a:r>
            <a:r>
              <a:rPr lang="ru-RU" sz="1600" dirty="0" smtClean="0"/>
              <a:t>.:</a:t>
            </a:r>
            <a:endParaRPr lang="ru-RU" sz="1600" dirty="0"/>
          </a:p>
          <a:p>
            <a:r>
              <a:rPr lang="ru-RU" sz="1600" i="1" dirty="0" smtClean="0"/>
              <a:t>«Количество </a:t>
            </a:r>
            <a:r>
              <a:rPr lang="ru-RU" sz="1600" i="1" dirty="0"/>
              <a:t>инвестиционных проектов в 4-м квартале 2023 года осталось неизменным – в основном финализировались ранее начатые проекты и оценивалась оправданность и эффективность ранее проведенных вложений. Возможно появление новых инвестиционных проектов при увеличении объема заказов или возникновения дополнительных направлений деятельности, но не ранее 2-го квартала 2024 </a:t>
            </a:r>
            <a:r>
              <a:rPr lang="ru-RU" sz="1600" i="1" dirty="0" smtClean="0"/>
              <a:t>года». </a:t>
            </a:r>
            <a:endParaRPr lang="ru-RU" sz="1600" i="1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b="1" dirty="0"/>
              <a:t>Дмитрий Медведев</a:t>
            </a:r>
            <a:r>
              <a:rPr lang="ru-RU" sz="1600" dirty="0"/>
              <a:t>, Директор </a:t>
            </a:r>
            <a:r>
              <a:rPr lang="ru-RU" sz="1600" dirty="0" smtClean="0"/>
              <a:t>СОВНЕТ-СЕРТ:</a:t>
            </a:r>
            <a:endParaRPr lang="ru-RU" sz="1600" dirty="0"/>
          </a:p>
          <a:p>
            <a:r>
              <a:rPr lang="ru-RU" sz="1600" i="1" dirty="0" smtClean="0"/>
              <a:t>«Количество </a:t>
            </a:r>
            <a:r>
              <a:rPr lang="ru-RU" sz="1600" i="1" dirty="0"/>
              <a:t>инвестиционных проектов также увеличилось в компаниях атомной отрасли, телекоммуникационной и банковской сферы в связи с диверсификацией бизнеса (открытие новых направлений) и активной реализацией ИТ-проектов разработки и замещения импортного </a:t>
            </a:r>
            <a:r>
              <a:rPr lang="ru-RU" sz="1600" i="1" dirty="0" smtClean="0"/>
              <a:t>ПО».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58992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>
            <a:extLst>
              <a:ext uri="{FF2B5EF4-FFF2-40B4-BE49-F238E27FC236}">
                <a16:creationId xmlns="" xmlns:a16="http://schemas.microsoft.com/office/drawing/2014/main" id="{09D83DBB-2484-61FE-7167-96A6AFF4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Как изменилось количество инвестиционных проектов в прошлом квартале по сравнению с позапрошлым?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5364" name="Номер слайда 1">
            <a:extLst>
              <a:ext uri="{FF2B5EF4-FFF2-40B4-BE49-F238E27FC236}">
                <a16:creationId xmlns="" xmlns:a16="http://schemas.microsoft.com/office/drawing/2014/main" id="{C6C328E8-ADE6-3633-7964-04784D667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8F1DE4-C09C-46B5-9CC2-EA9C3294357F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5370" name="Рисунок 21">
            <a:extLst>
              <a:ext uri="{FF2B5EF4-FFF2-40B4-BE49-F238E27FC236}">
                <a16:creationId xmlns="" xmlns:a16="http://schemas.microsoft.com/office/drawing/2014/main" id="{4C59DCEF-BD3A-43CD-E52D-EA948B195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24400"/>
            <a:ext cx="763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FFB556CE-0058-4BE7-AD1D-3700DA228230}"/>
              </a:ext>
            </a:extLst>
          </p:cNvPr>
          <p:cNvGraphicFramePr>
            <a:graphicFrameLocks noGrp="1"/>
          </p:cNvGraphicFramePr>
          <p:nvPr/>
        </p:nvGraphicFramePr>
        <p:xfrm>
          <a:off x="246974" y="5335463"/>
          <a:ext cx="8713091" cy="121959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300473498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3068702437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350145803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586680536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664289401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68010727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2210215808"/>
                    </a:ext>
                  </a:extLst>
                </a:gridCol>
              </a:tblGrid>
              <a:tr h="588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24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340730971"/>
                  </a:ext>
                </a:extLst>
              </a:tr>
              <a:tr h="606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инвестиционных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812655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684B48-A22C-4220-89BA-6732532FCC49}"/>
              </a:ext>
            </a:extLst>
          </p:cNvPr>
          <p:cNvSpPr txBox="1"/>
          <p:nvPr/>
        </p:nvSpPr>
        <p:spPr>
          <a:xfrm>
            <a:off x="549523" y="1316057"/>
            <a:ext cx="79208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Евгений Беспалов</a:t>
            </a:r>
            <a:r>
              <a:rPr lang="ru-RU" sz="1600" dirty="0"/>
              <a:t>, руководитель проектного офиса </a:t>
            </a:r>
            <a:r>
              <a:rPr lang="ru-RU" sz="1600" dirty="0" err="1" smtClean="0"/>
              <a:t>энергогенерирующей</a:t>
            </a:r>
            <a:r>
              <a:rPr lang="ru-RU" sz="1600" dirty="0" smtClean="0"/>
              <a:t> </a:t>
            </a:r>
            <a:r>
              <a:rPr lang="ru-RU" sz="1600" dirty="0"/>
              <a:t>компании «ГТ </a:t>
            </a:r>
            <a:r>
              <a:rPr lang="ru-RU" sz="1600" dirty="0" err="1"/>
              <a:t>Энерго</a:t>
            </a:r>
            <a:r>
              <a:rPr lang="ru-RU" sz="1600" dirty="0" smtClean="0"/>
              <a:t>»:</a:t>
            </a:r>
            <a:endParaRPr lang="ru-RU" sz="1600" dirty="0"/>
          </a:p>
          <a:p>
            <a:r>
              <a:rPr lang="ru-RU" sz="1600" i="1" dirty="0" smtClean="0"/>
              <a:t>«Данные </a:t>
            </a:r>
            <a:r>
              <a:rPr lang="ru-RU" sz="1600" i="1" dirty="0"/>
              <a:t>из ответов по количеству организационных и инвестиционных проектов не коррелируют с количеством открытых новых проектов в предыдущем квартале в нашей организации, да и в целом по отрасли. Мы завершали или продолжали проекты, которые были открыты ранее, оценивали эффективность продуктов проекта и планировали следующий (уже текущий 2024-ый) год. И запланировали ряд новых проектов, которые будут открыты в течении этого года. Поэтому прогнозные цифры о новых проектах у нас такие же оптимистичные, как и коллег из других отраслей – количество проектов увеличится. Поскольку новых проектов в исследуемом квартале почти не было, то и «кадровый голод» нас не коснулся, и мы продолжаем реализовывать проекты с теми ресурсами, которые имеются. Однако, при оценке потребностей на предстоящие проекты этот факт (увеличение зарплат, недостаток специалистов в проектной деятельности) уже приходится </a:t>
            </a:r>
            <a:r>
              <a:rPr lang="ru-RU" sz="1600" i="1" dirty="0" smtClean="0"/>
              <a:t>учитывать».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452803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>
            <a:extLst>
              <a:ext uri="{FF2B5EF4-FFF2-40B4-BE49-F238E27FC236}">
                <a16:creationId xmlns="" xmlns:a16="http://schemas.microsoft.com/office/drawing/2014/main" id="{09D83DBB-2484-61FE-7167-96A6AFF4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Как изменилось количество инвестиционных проектов в прошлом квартале по сравнению с позапрошлым?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5364" name="Номер слайда 1">
            <a:extLst>
              <a:ext uri="{FF2B5EF4-FFF2-40B4-BE49-F238E27FC236}">
                <a16:creationId xmlns="" xmlns:a16="http://schemas.microsoft.com/office/drawing/2014/main" id="{C6C328E8-ADE6-3633-7964-04784D667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8F1DE4-C09C-46B5-9CC2-EA9C3294357F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5370" name="Рисунок 21">
            <a:extLst>
              <a:ext uri="{FF2B5EF4-FFF2-40B4-BE49-F238E27FC236}">
                <a16:creationId xmlns="" xmlns:a16="http://schemas.microsoft.com/office/drawing/2014/main" id="{4C59DCEF-BD3A-43CD-E52D-EA948B195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24400"/>
            <a:ext cx="763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FFB556CE-0058-4BE7-AD1D-3700DA228230}"/>
              </a:ext>
            </a:extLst>
          </p:cNvPr>
          <p:cNvGraphicFramePr>
            <a:graphicFrameLocks noGrp="1"/>
          </p:cNvGraphicFramePr>
          <p:nvPr/>
        </p:nvGraphicFramePr>
        <p:xfrm>
          <a:off x="246974" y="5335463"/>
          <a:ext cx="8713091" cy="121959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300473498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3068702437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350145803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586680536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664289401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68010727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2210215808"/>
                    </a:ext>
                  </a:extLst>
                </a:gridCol>
              </a:tblGrid>
              <a:tr h="588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24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340730971"/>
                  </a:ext>
                </a:extLst>
              </a:tr>
              <a:tr h="606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инвестиционных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812655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44F4464-C21B-45AD-8F6A-CA3B40EC70FB}"/>
              </a:ext>
            </a:extLst>
          </p:cNvPr>
          <p:cNvSpPr txBox="1"/>
          <p:nvPr/>
        </p:nvSpPr>
        <p:spPr>
          <a:xfrm>
            <a:off x="338138" y="1219004"/>
            <a:ext cx="841032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endParaRPr lang="ru-RU" sz="1600" b="1" dirty="0"/>
          </a:p>
          <a:p>
            <a:r>
              <a:rPr lang="ru-RU" sz="1600" b="1" dirty="0" smtClean="0"/>
              <a:t>Михаил </a:t>
            </a:r>
            <a:r>
              <a:rPr lang="ru-RU" sz="1600" b="1" dirty="0"/>
              <a:t>Белов</a:t>
            </a:r>
            <a:r>
              <a:rPr lang="ru-RU" sz="1600" dirty="0"/>
              <a:t>, Директор проектов </a:t>
            </a:r>
            <a:r>
              <a:rPr lang="en-US" sz="1600" dirty="0" smtClean="0"/>
              <a:t>VK</a:t>
            </a:r>
            <a:r>
              <a:rPr lang="ru-RU" sz="1600" dirty="0" smtClean="0"/>
              <a:t>, </a:t>
            </a:r>
            <a:r>
              <a:rPr lang="en-US" sz="1600" dirty="0"/>
              <a:t>PMP, </a:t>
            </a:r>
            <a:r>
              <a:rPr lang="en-US" sz="1600" dirty="0" err="1"/>
              <a:t>PgMP</a:t>
            </a:r>
            <a:r>
              <a:rPr lang="en-US" sz="1600" dirty="0"/>
              <a:t>, </a:t>
            </a:r>
            <a:r>
              <a:rPr lang="en-US" sz="1600" dirty="0" err="1"/>
              <a:t>PfMP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ru-RU" sz="1600" dirty="0" smtClean="0"/>
              <a:t>:</a:t>
            </a:r>
            <a:endParaRPr lang="en-US" sz="1600" dirty="0"/>
          </a:p>
          <a:p>
            <a:r>
              <a:rPr lang="ru-RU" sz="1600" i="1" dirty="0" smtClean="0"/>
              <a:t>«Сложно </a:t>
            </a:r>
            <a:r>
              <a:rPr lang="ru-RU" sz="1600" i="1" dirty="0"/>
              <a:t>однозначно трактовать этот показатель, без деталей. Однако в целом - инвестиции продолжаются (а куда мы денемся), но кажутся более осторожными. Я бы не стал говорить, что инвестпроекты, запущенные в конце года - это бюджет года, скорее это надежда на то, что появились новые мысли и </a:t>
            </a:r>
            <a:r>
              <a:rPr lang="ru-RU" sz="1600" i="1" dirty="0" smtClean="0"/>
              <a:t>идеи».</a:t>
            </a:r>
            <a:endParaRPr lang="ru-RU" sz="1600" i="1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  <a:p>
            <a:pPr>
              <a:defRPr/>
            </a:pPr>
            <a:r>
              <a:rPr lang="ru-RU" altLang="ru-RU" sz="1600" b="1" dirty="0"/>
              <a:t>Дмитрий </a:t>
            </a:r>
            <a:r>
              <a:rPr lang="ru-RU" altLang="ru-RU" sz="1600" b="1" dirty="0" smtClean="0"/>
              <a:t>Белов</a:t>
            </a:r>
            <a:r>
              <a:rPr lang="ru-RU" altLang="ru-RU" sz="1600" dirty="0" smtClean="0"/>
              <a:t>, </a:t>
            </a:r>
            <a:r>
              <a:rPr lang="ru-RU" altLang="ru-RU" sz="1600" dirty="0"/>
              <a:t>к.э.н., Директор по инвестициям федерального девелопера </a:t>
            </a:r>
            <a:r>
              <a:rPr lang="en-US" altLang="ru-RU" sz="1600" dirty="0"/>
              <a:t>AVA Group</a:t>
            </a:r>
            <a:r>
              <a:rPr lang="ru-RU" altLang="ru-RU" sz="1600" dirty="0"/>
              <a:t>:</a:t>
            </a:r>
          </a:p>
          <a:p>
            <a:pPr>
              <a:defRPr/>
            </a:pPr>
            <a:r>
              <a:rPr lang="ru-RU" altLang="ru-RU" sz="1600" i="1" dirty="0"/>
              <a:t>«У нас всё стабильно – количество проектов увеличивается</a:t>
            </a:r>
            <a:r>
              <a:rPr lang="ru-RU" altLang="ru-RU" sz="1600" i="1" dirty="0" smtClean="0"/>
              <a:t>».</a:t>
            </a:r>
            <a:endParaRPr lang="ru-RU" altLang="ru-RU" sz="1600" i="1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0843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="" xmlns:a16="http://schemas.microsoft.com/office/drawing/2014/main" id="{DEC2DEA3-46D7-D839-C1C5-CC062FD8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288"/>
            <a:ext cx="7561263" cy="935037"/>
          </a:xfrm>
        </p:spPr>
        <p:txBody>
          <a:bodyPr/>
          <a:lstStyle/>
          <a:p>
            <a:pPr eaLnBrk="1" hangingPunct="1"/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/>
              <a:t>Как изменились зарплаты членов команды управления проектами в прошлом году по сравнению с позапрошлым?</a:t>
            </a:r>
            <a:br>
              <a:rPr lang="ru-RU" altLang="ru-RU" sz="2000"/>
            </a:br>
            <a:r>
              <a:rPr lang="ru-RU" altLang="ru-RU" sz="2000"/>
              <a:t/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7411" name="Номер слайда 1">
            <a:extLst>
              <a:ext uri="{FF2B5EF4-FFF2-40B4-BE49-F238E27FC236}">
                <a16:creationId xmlns="" xmlns:a16="http://schemas.microsoft.com/office/drawing/2014/main" id="{68DF4F2F-28ED-B9A1-1A6E-738B5417F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5F41AC-5103-4EF7-B9A3-B77B0C946131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7412" name="Рисунок 21">
            <a:extLst>
              <a:ext uri="{FF2B5EF4-FFF2-40B4-BE49-F238E27FC236}">
                <a16:creationId xmlns="" xmlns:a16="http://schemas.microsoft.com/office/drawing/2014/main" id="{A7090790-5A69-ECEC-78A7-1B969842F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77988"/>
            <a:ext cx="7635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2">
            <a:extLst>
              <a:ext uri="{FF2B5EF4-FFF2-40B4-BE49-F238E27FC236}">
                <a16:creationId xmlns="" xmlns:a16="http://schemas.microsoft.com/office/drawing/2014/main" id="{FD662C70-9218-3FBE-68F1-87C9CEE23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97" y="2537995"/>
            <a:ext cx="8316739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Исходные данные: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больше – 29%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Осталось без изменений – 62%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меньше – 9%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Calibri" panose="020F0502020204030204" pitchFamily="34" charset="0"/>
              </a:rPr>
              <a:t>Комментарий Михаила Фролова - партнёр компании «Технология Доверия» (ранее </a:t>
            </a:r>
            <a:r>
              <a:rPr lang="ru-RU" altLang="ru-RU" sz="1600" dirty="0" err="1">
                <a:latin typeface="Calibri" panose="020F0502020204030204" pitchFamily="34" charset="0"/>
              </a:rPr>
              <a:t>PwC</a:t>
            </a:r>
            <a:r>
              <a:rPr lang="ru-RU" altLang="ru-RU" sz="1600" dirty="0">
                <a:latin typeface="Calibri" panose="020F0502020204030204" pitchFamily="34" charset="0"/>
              </a:rPr>
              <a:t>):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«Индекс изменения зарплат составил 60, что на 3 баллов выше, чем в 3м квартале 2023 года, и является самым высоким показателем за последние 5 кварталов. При это почти треть респондентов отметили рост зарплат. Все таки рост зарплат, который заметен практически в каждой индустрии добрался и до сферы управления проектами.»</a:t>
            </a:r>
          </a:p>
        </p:txBody>
      </p:sp>
      <p:pic>
        <p:nvPicPr>
          <p:cNvPr id="17414" name="Рисунок 3">
            <a:extLst>
              <a:ext uri="{FF2B5EF4-FFF2-40B4-BE49-F238E27FC236}">
                <a16:creationId xmlns="" xmlns:a16="http://schemas.microsoft.com/office/drawing/2014/main" id="{47E507FE-5857-4F4C-3E1F-4CEB443A1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0000">
            <a:off x="529924" y="1105484"/>
            <a:ext cx="14700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21">
            <a:extLst>
              <a:ext uri="{FF2B5EF4-FFF2-40B4-BE49-F238E27FC236}">
                <a16:creationId xmlns="" xmlns:a16="http://schemas.microsoft.com/office/drawing/2014/main" id="{608E2AC4-83DD-DF24-5CC6-E20D5A2B0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397499"/>
            <a:ext cx="107156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7">
            <a:extLst>
              <a:ext uri="{FF2B5EF4-FFF2-40B4-BE49-F238E27FC236}">
                <a16:creationId xmlns="" xmlns:a16="http://schemas.microsoft.com/office/drawing/2014/main" id="{6EC3B230-D500-FE83-DA33-D799DC459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8" y="1519238"/>
            <a:ext cx="2736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B0F0"/>
                </a:solidFill>
                <a:latin typeface="Cambria" panose="02040503050406030204" pitchFamily="18" charset="0"/>
              </a:rPr>
              <a:t>Зарплата членов команды управления проектами</a:t>
            </a:r>
            <a:endParaRPr lang="en-US" altLang="ru-RU" sz="180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Group 46">
            <a:extLst>
              <a:ext uri="{FF2B5EF4-FFF2-40B4-BE49-F238E27FC236}">
                <a16:creationId xmlns="" xmlns:a16="http://schemas.microsoft.com/office/drawing/2014/main" id="{AAC45555-E459-7DD4-2178-59F0DDA5DCA0}"/>
              </a:ext>
            </a:extLst>
          </p:cNvPr>
          <p:cNvGrpSpPr/>
          <p:nvPr/>
        </p:nvGrpSpPr>
        <p:grpSpPr>
          <a:xfrm>
            <a:off x="6839889" y="1677303"/>
            <a:ext cx="828455" cy="473323"/>
            <a:chOff x="2791097" y="4209602"/>
            <a:chExt cx="1050076" cy="5369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 47">
              <a:extLst>
                <a:ext uri="{FF2B5EF4-FFF2-40B4-BE49-F238E27FC236}">
                  <a16:creationId xmlns="" xmlns:a16="http://schemas.microsoft.com/office/drawing/2014/main" id="{72E041DA-C8D9-4BBD-118C-64E54623D1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7" y="4213252"/>
              <a:ext cx="1050076" cy="533294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75DE80C-C296-863B-7782-1A3EE109701B}"/>
                </a:ext>
              </a:extLst>
            </p:cNvPr>
            <p:cNvSpPr txBox="1"/>
            <p:nvPr/>
          </p:nvSpPr>
          <p:spPr>
            <a:xfrm>
              <a:off x="2956036" y="4209602"/>
              <a:ext cx="720196" cy="3164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mbria" pitchFamily="18" charset="0"/>
                </a:rPr>
                <a:t>60,0</a:t>
              </a:r>
              <a:endParaRPr lang="en-US" sz="12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12" name="Rectangle 34">
            <a:extLst>
              <a:ext uri="{FF2B5EF4-FFF2-40B4-BE49-F238E27FC236}">
                <a16:creationId xmlns="" xmlns:a16="http://schemas.microsoft.com/office/drawing/2014/main" id="{1B3B16B1-09D6-043D-72B6-52A037A5B90C}"/>
              </a:ext>
            </a:extLst>
          </p:cNvPr>
          <p:cNvSpPr/>
          <p:nvPr/>
        </p:nvSpPr>
        <p:spPr>
          <a:xfrm>
            <a:off x="5364163" y="2200275"/>
            <a:ext cx="1655762" cy="93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="" xmlns:a16="http://schemas.microsoft.com/office/drawing/2014/main" id="{9EC92B9E-B4A0-6D3F-C186-0BF0954F6977}"/>
              </a:ext>
            </a:extLst>
          </p:cNvPr>
          <p:cNvSpPr/>
          <p:nvPr/>
        </p:nvSpPr>
        <p:spPr>
          <a:xfrm>
            <a:off x="5364163" y="2343150"/>
            <a:ext cx="3095625" cy="1127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B2A29A30-76BC-4C3D-B629-E0D21D1CA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151178"/>
              </p:ext>
            </p:extLst>
          </p:nvPr>
        </p:nvGraphicFramePr>
        <p:xfrm>
          <a:off x="215454" y="5304536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1732611909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3803396589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903732758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437444930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831332112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813639373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1466870144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287756100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изменились зарплаты членов команды управления проектами в прошлом году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358625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="" xmlns:a16="http://schemas.microsoft.com/office/drawing/2014/main" id="{DEC2DEA3-46D7-D839-C1C5-CC062FD8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8645"/>
            <a:ext cx="7575376" cy="816769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Как изменились зарплаты членов команды управления проектами в прошлом году по сравнению с </a:t>
            </a:r>
            <a:br>
              <a:rPr lang="ru-RU" altLang="ru-RU" sz="2000" dirty="0"/>
            </a:br>
            <a:r>
              <a:rPr lang="ru-RU" altLang="ru-RU" sz="2000" dirty="0"/>
              <a:t>позапрошлым?</a:t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16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Номер слайда 1">
            <a:extLst>
              <a:ext uri="{FF2B5EF4-FFF2-40B4-BE49-F238E27FC236}">
                <a16:creationId xmlns="" xmlns:a16="http://schemas.microsoft.com/office/drawing/2014/main" id="{68DF4F2F-28ED-B9A1-1A6E-738B5417F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5F41AC-5103-4EF7-B9A3-B77B0C946131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7412" name="Рисунок 21">
            <a:extLst>
              <a:ext uri="{FF2B5EF4-FFF2-40B4-BE49-F238E27FC236}">
                <a16:creationId xmlns="" xmlns:a16="http://schemas.microsoft.com/office/drawing/2014/main" id="{A7090790-5A69-ECEC-78A7-1B969842F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77988"/>
            <a:ext cx="7635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B2A29A30-76BC-4C3D-B629-E0D21D1CAF1F}"/>
              </a:ext>
            </a:extLst>
          </p:cNvPr>
          <p:cNvGraphicFramePr>
            <a:graphicFrameLocks noGrp="1"/>
          </p:cNvGraphicFramePr>
          <p:nvPr/>
        </p:nvGraphicFramePr>
        <p:xfrm>
          <a:off x="215454" y="5304536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1732611909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3803396589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903732758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437444930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831332112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813639373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1466870144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287756100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изменились зарплаты членов команды управления проектами в прошлом году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35862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3735501-9A38-4C4C-9E2C-D9DFDDD29561}"/>
              </a:ext>
            </a:extLst>
          </p:cNvPr>
          <p:cNvSpPr txBox="1"/>
          <p:nvPr/>
        </p:nvSpPr>
        <p:spPr>
          <a:xfrm>
            <a:off x="543564" y="1340768"/>
            <a:ext cx="77768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Антон </a:t>
            </a:r>
            <a:r>
              <a:rPr lang="ru-RU" sz="1600" b="1" dirty="0"/>
              <a:t>Ганжа</a:t>
            </a:r>
            <a:r>
              <a:rPr lang="ru-RU" sz="1600" dirty="0"/>
              <a:t>, региональный менеджер «ВЭБ.РФ» в ВО, </a:t>
            </a:r>
            <a:r>
              <a:rPr lang="ru-RU" sz="1600" dirty="0" err="1"/>
              <a:t>к.ф-м.н</a:t>
            </a:r>
            <a:r>
              <a:rPr lang="ru-RU" sz="1600" dirty="0" smtClean="0"/>
              <a:t>.:</a:t>
            </a:r>
            <a:endParaRPr lang="ru-RU" sz="1600" dirty="0"/>
          </a:p>
          <a:p>
            <a:r>
              <a:rPr lang="ru-RU" i="1" dirty="0" smtClean="0"/>
              <a:t>«В </a:t>
            </a:r>
            <a:r>
              <a:rPr lang="ru-RU" sz="1600" i="1" dirty="0"/>
              <a:t>упомянутом сегменте (СМБ) произошло повышение зарплат членов команд в конце года, с учетом конъюнктуры рынка, оценки результатов деятельности команд и определенных ожиданий по появлению новых инвестиционных проектов и/или увеличения объемов производства. В данном сегменте увеличение зарплат происходит в задержкой по отношению к другим сегментам и направлениям бизнеса (госструктуры, крупный бизнес, строительство и т.п.) в связи с реактивным характером реагирования на изменения (увеличение рисков потери членов команд в связи с их возможным переходом в другие организации, предлагающие более привлекательные условия, воздействие инфляционных процессов и снижение мотивации при сохранении текущего уровня, ожидание увеличения объема нагрузки на команды. и т.п</a:t>
            </a:r>
            <a:r>
              <a:rPr lang="ru-RU" sz="1600" i="1" dirty="0" smtClean="0"/>
              <a:t>.)».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87059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="" xmlns:a16="http://schemas.microsoft.com/office/drawing/2014/main" id="{DEC2DEA3-46D7-D839-C1C5-CC062FD8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288"/>
            <a:ext cx="7561263" cy="935037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Как изменились зарплаты членов команды управления проектами в прошлом году по сравнению с позапрошлым?</a:t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2000" dirty="0"/>
          </a:p>
        </p:txBody>
      </p:sp>
      <p:sp>
        <p:nvSpPr>
          <p:cNvPr id="17411" name="Номер слайда 1">
            <a:extLst>
              <a:ext uri="{FF2B5EF4-FFF2-40B4-BE49-F238E27FC236}">
                <a16:creationId xmlns="" xmlns:a16="http://schemas.microsoft.com/office/drawing/2014/main" id="{68DF4F2F-28ED-B9A1-1A6E-738B5417F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5F41AC-5103-4EF7-B9A3-B77B0C946131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7412" name="Рисунок 21">
            <a:extLst>
              <a:ext uri="{FF2B5EF4-FFF2-40B4-BE49-F238E27FC236}">
                <a16:creationId xmlns="" xmlns:a16="http://schemas.microsoft.com/office/drawing/2014/main" id="{A7090790-5A69-ECEC-78A7-1B969842F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77988"/>
            <a:ext cx="7635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B2A29A30-76BC-4C3D-B629-E0D21D1CAF1F}"/>
              </a:ext>
            </a:extLst>
          </p:cNvPr>
          <p:cNvGraphicFramePr>
            <a:graphicFrameLocks noGrp="1"/>
          </p:cNvGraphicFramePr>
          <p:nvPr/>
        </p:nvGraphicFramePr>
        <p:xfrm>
          <a:off x="215454" y="5304536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1732611909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3803396589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903732758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437444930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831332112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813639373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1466870144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287756100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изменились зарплаты членов команды управления проектами в прошлом году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35862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2F5DEDD-981D-4901-A68F-D32A3C490234}"/>
              </a:ext>
            </a:extLst>
          </p:cNvPr>
          <p:cNvSpPr txBox="1"/>
          <p:nvPr/>
        </p:nvSpPr>
        <p:spPr>
          <a:xfrm>
            <a:off x="298226" y="1209849"/>
            <a:ext cx="85475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Анна </a:t>
            </a:r>
            <a:r>
              <a:rPr lang="ru-RU" sz="1600" b="1" dirty="0" err="1"/>
              <a:t>Телицына</a:t>
            </a:r>
            <a:r>
              <a:rPr lang="ru-RU" sz="1600" dirty="0"/>
              <a:t>, Руководитель проектного офиса (Торгово-промышленный холдинг), </a:t>
            </a:r>
            <a:r>
              <a:rPr lang="en-US" sz="1600" dirty="0"/>
              <a:t>IPMA “B”, </a:t>
            </a:r>
            <a:r>
              <a:rPr lang="en-US" sz="1600" dirty="0" err="1"/>
              <a:t>ICPAgile</a:t>
            </a:r>
            <a:r>
              <a:rPr lang="en-US" sz="1600" dirty="0"/>
              <a:t>, </a:t>
            </a:r>
            <a:r>
              <a:rPr lang="en-US" sz="1600" dirty="0" smtClean="0"/>
              <a:t>OKR</a:t>
            </a:r>
            <a:r>
              <a:rPr lang="ru-RU" sz="1600" dirty="0" smtClean="0"/>
              <a:t>:</a:t>
            </a:r>
            <a:endParaRPr lang="en-US" sz="1600" dirty="0"/>
          </a:p>
          <a:p>
            <a:r>
              <a:rPr lang="ru-RU" sz="1600" i="1" dirty="0" smtClean="0"/>
              <a:t>«Что </a:t>
            </a:r>
            <a:r>
              <a:rPr lang="ru-RU" sz="1600" i="1" dirty="0"/>
              <a:t>касается заработных плат сотрудников, задействованных в проектах, то по официальной статистике прирост за прошлый год, т.е. к концу 2023 года, в частности в ИТ составил всего 8%, что значительно меньше, чем в 2022 году (15% соответственно). Денежная мотивация по-прежнему является ключевым инструментом мотивации персонала. Поэтому при общем дефиците квалифицированных кадров для привлечения в проекты специалистов компании вынуждены предлагать все большие заработные платы и компенсационные </a:t>
            </a:r>
            <a:r>
              <a:rPr lang="ru-RU" sz="1600" i="1" dirty="0" smtClean="0"/>
              <a:t>пакеты».</a:t>
            </a:r>
          </a:p>
          <a:p>
            <a:endParaRPr lang="ru-RU" sz="1600" i="1" dirty="0"/>
          </a:p>
          <a:p>
            <a:r>
              <a:rPr lang="ru-RU" sz="1600" b="1" dirty="0"/>
              <a:t>Михаил Белов</a:t>
            </a:r>
            <a:r>
              <a:rPr lang="ru-RU" sz="1600" dirty="0"/>
              <a:t>, Директор проектов </a:t>
            </a:r>
            <a:r>
              <a:rPr lang="en-US" sz="1600" dirty="0" smtClean="0"/>
              <a:t>VK</a:t>
            </a:r>
            <a:r>
              <a:rPr lang="ru-RU" sz="1600" dirty="0" smtClean="0"/>
              <a:t>, </a:t>
            </a:r>
            <a:r>
              <a:rPr lang="en-US" sz="1600" dirty="0"/>
              <a:t>PMP, </a:t>
            </a:r>
            <a:r>
              <a:rPr lang="en-US" sz="1600" dirty="0" err="1"/>
              <a:t>PgMP</a:t>
            </a:r>
            <a:r>
              <a:rPr lang="en-US" sz="1600" dirty="0"/>
              <a:t>, </a:t>
            </a:r>
            <a:r>
              <a:rPr lang="en-US" sz="1600" dirty="0" err="1"/>
              <a:t>PfMP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ru-RU" sz="1600" dirty="0" smtClean="0"/>
              <a:t>:</a:t>
            </a:r>
            <a:endParaRPr lang="en-US" sz="1600" dirty="0"/>
          </a:p>
          <a:p>
            <a:r>
              <a:rPr lang="ru-RU" sz="1600" i="1" dirty="0" smtClean="0"/>
              <a:t>«Стоимость </a:t>
            </a:r>
            <a:r>
              <a:rPr lang="ru-RU" sz="1600" i="1" dirty="0"/>
              <a:t>жизни растёт, каждый ищет что-то лучше. Где-то удерживают людей, где-то люди меняют компанию, но сложно отрицать в последние годы тренд роста (как минимум верхней части вилки</a:t>
            </a:r>
            <a:r>
              <a:rPr lang="ru-RU" sz="1600" i="1" dirty="0" smtClean="0"/>
              <a:t>)».</a:t>
            </a:r>
            <a:endParaRPr lang="ru-RU" sz="1600" i="1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6238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="" xmlns:a16="http://schemas.microsoft.com/office/drawing/2014/main" id="{DEC2DEA3-46D7-D839-C1C5-CC062FD8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288"/>
            <a:ext cx="7561263" cy="935037"/>
          </a:xfrm>
        </p:spPr>
        <p:txBody>
          <a:bodyPr/>
          <a:lstStyle/>
          <a:p>
            <a:pPr eaLnBrk="1" hangingPunct="1"/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/>
              <a:t>Как изменились зарплаты членов команды управления проектами в прошлом году по сравнению с позапрошлым?</a:t>
            </a:r>
            <a:br>
              <a:rPr lang="ru-RU" altLang="ru-RU" sz="2000"/>
            </a:br>
            <a:r>
              <a:rPr lang="ru-RU" altLang="ru-RU" sz="2000"/>
              <a:t/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7411" name="Номер слайда 1">
            <a:extLst>
              <a:ext uri="{FF2B5EF4-FFF2-40B4-BE49-F238E27FC236}">
                <a16:creationId xmlns="" xmlns:a16="http://schemas.microsoft.com/office/drawing/2014/main" id="{68DF4F2F-28ED-B9A1-1A6E-738B5417F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5F41AC-5103-4EF7-B9A3-B77B0C946131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7412" name="Рисунок 21">
            <a:extLst>
              <a:ext uri="{FF2B5EF4-FFF2-40B4-BE49-F238E27FC236}">
                <a16:creationId xmlns="" xmlns:a16="http://schemas.microsoft.com/office/drawing/2014/main" id="{A7090790-5A69-ECEC-78A7-1B969842F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635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B2A29A30-76BC-4C3D-B629-E0D21D1CAF1F}"/>
              </a:ext>
            </a:extLst>
          </p:cNvPr>
          <p:cNvGraphicFramePr>
            <a:graphicFrameLocks noGrp="1"/>
          </p:cNvGraphicFramePr>
          <p:nvPr/>
        </p:nvGraphicFramePr>
        <p:xfrm>
          <a:off x="215454" y="5304536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1732611909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3803396589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903732758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437444930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831332112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813639373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1466870144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287756100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изменились зарплаты членов команды управления проектами в прошлом году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3586259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080B286-D3B6-46C3-8009-62DDED681B6A}"/>
              </a:ext>
            </a:extLst>
          </p:cNvPr>
          <p:cNvSpPr/>
          <p:nvPr/>
        </p:nvSpPr>
        <p:spPr>
          <a:xfrm>
            <a:off x="411673" y="1242337"/>
            <a:ext cx="83674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pPr>
              <a:defRPr/>
            </a:pPr>
            <a:r>
              <a:rPr lang="ru-RU" altLang="ru-RU" sz="1600" b="1" dirty="0" smtClean="0"/>
              <a:t>Белов </a:t>
            </a:r>
            <a:r>
              <a:rPr lang="ru-RU" altLang="ru-RU" sz="1600" b="1" dirty="0"/>
              <a:t>Дмитрий</a:t>
            </a:r>
            <a:r>
              <a:rPr lang="ru-RU" altLang="ru-RU" sz="1600" dirty="0"/>
              <a:t>, к.э.н., Директор по инвестициям федерального девелопера </a:t>
            </a:r>
            <a:r>
              <a:rPr lang="en-US" altLang="ru-RU" sz="1600" dirty="0"/>
              <a:t>AVA Group</a:t>
            </a:r>
            <a:r>
              <a:rPr lang="ru-RU" altLang="ru-RU" sz="1600" dirty="0"/>
              <a:t>:</a:t>
            </a:r>
          </a:p>
          <a:p>
            <a:pPr>
              <a:defRPr/>
            </a:pPr>
            <a:r>
              <a:rPr lang="ru-RU" altLang="ru-RU" sz="1600" i="1" dirty="0"/>
              <a:t>«Не секрет, что в моменты неопределённости индексация зарплат является достаточно рискованным фактором. Но, тем не менее, точечные увеличения зарплат производятся, поэтому можно отметить, что в целом, произошёл рост</a:t>
            </a:r>
            <a:r>
              <a:rPr lang="ru-RU" altLang="ru-RU" sz="1600" i="1" dirty="0" smtClean="0"/>
              <a:t>».</a:t>
            </a:r>
          </a:p>
          <a:p>
            <a:pPr>
              <a:defRPr/>
            </a:pPr>
            <a:endParaRPr lang="ru-RU" altLang="ru-RU" sz="1600" dirty="0"/>
          </a:p>
          <a:p>
            <a:endParaRPr lang="ru-RU" sz="1600" dirty="0" smtClean="0"/>
          </a:p>
          <a:p>
            <a:r>
              <a:rPr lang="ru-RU" sz="1600" b="1" dirty="0"/>
              <a:t>Дмитрий Медведев</a:t>
            </a:r>
            <a:r>
              <a:rPr lang="ru-RU" sz="1600" dirty="0"/>
              <a:t>, Директор СОВНЕТ-СЕРТ:</a:t>
            </a:r>
          </a:p>
          <a:p>
            <a:r>
              <a:rPr lang="ru-RU" sz="1600" i="1" dirty="0"/>
              <a:t>«Увеличение зарплат происходит в том числе в связи с тем, что в 2023-м году наблюдалась активное перемещение специалистов как внутри организаций (опытные руководители переходили на руководство новыми направлениями), так и между компаниями (специалисты переходили в другую компанию по вакансии с лучшими условиями по компенсации). Во втором полугодии 2023-го года компании стали вкладывать финансы в развитие, что привело к открытию новых вакансий и дисбалансу рынка труда в сторону соискателей».</a:t>
            </a:r>
          </a:p>
          <a:p>
            <a:endParaRPr lang="ru-RU" sz="16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92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ED6443A2-EF72-85AA-84EF-E8560CBE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288"/>
            <a:ext cx="7561263" cy="935037"/>
          </a:xfrm>
        </p:spPr>
        <p:txBody>
          <a:bodyPr/>
          <a:lstStyle/>
          <a:p>
            <a:r>
              <a:rPr lang="ru-RU" altLang="ru-RU" sz="2000"/>
              <a:t>Изменилось ли количество рабочих мест занятых на проектах в вашей организации в прошлом квартале по сравнению с позапрошлым?</a:t>
            </a:r>
          </a:p>
        </p:txBody>
      </p:sp>
      <p:sp>
        <p:nvSpPr>
          <p:cNvPr id="19459" name="Номер слайда 1">
            <a:extLst>
              <a:ext uri="{FF2B5EF4-FFF2-40B4-BE49-F238E27FC236}">
                <a16:creationId xmlns="" xmlns:a16="http://schemas.microsoft.com/office/drawing/2014/main" id="{5E984866-8463-94F8-B321-B8802BAE0D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4FC300-8E37-43D7-9E76-C5956BB4458D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9460" name="Рисунок 21">
            <a:extLst>
              <a:ext uri="{FF2B5EF4-FFF2-40B4-BE49-F238E27FC236}">
                <a16:creationId xmlns="" xmlns:a16="http://schemas.microsoft.com/office/drawing/2014/main" id="{A91BDAEA-43D6-4851-F840-29677B37E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77988"/>
            <a:ext cx="7635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2">
            <a:extLst>
              <a:ext uri="{FF2B5EF4-FFF2-40B4-BE49-F238E27FC236}">
                <a16:creationId xmlns="" xmlns:a16="http://schemas.microsoft.com/office/drawing/2014/main" id="{2C60E549-1A79-9FF6-5929-752AA7C3F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35" y="2506068"/>
            <a:ext cx="8415338" cy="3046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Исходные данные: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больше – 44%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Осталось без изменений – 41%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меньше – 15%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Calibri" panose="020F0502020204030204" pitchFamily="34" charset="0"/>
              </a:rPr>
              <a:t>Комментарий Михаила Фролова - партнёр компании «Технология Доверия» (ранее </a:t>
            </a:r>
            <a:r>
              <a:rPr lang="ru-RU" altLang="ru-RU" sz="1600" dirty="0" err="1">
                <a:latin typeface="Calibri" panose="020F0502020204030204" pitchFamily="34" charset="0"/>
              </a:rPr>
              <a:t>PwC</a:t>
            </a:r>
            <a:r>
              <a:rPr lang="ru-RU" altLang="ru-RU" sz="1600" dirty="0">
                <a:latin typeface="Calibri" panose="020F0502020204030204" pitchFamily="34" charset="0"/>
              </a:rPr>
              <a:t>):</a:t>
            </a:r>
            <a:endParaRPr lang="ru-RU" altLang="ru-RU" sz="1600" b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«Индекс изменения количества сотрудников рос на протяжении 5ти кварталов и в четвертом квартала 2023 года достиг 64,5, что на 5 пунктов выше показателя предыдущего квартала. Рост данного показателя в 4м квартале коррелирует с ростом показателя количества проектов. При этом рост количества сотрудников может быть показателем нехватки квалифицированных кадров, когда качество приходится заменять количеством.»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4FAD69-52D2-E112-86F1-0ABFEB67DC2E}"/>
              </a:ext>
            </a:extLst>
          </p:cNvPr>
          <p:cNvSpPr txBox="1"/>
          <p:nvPr/>
        </p:nvSpPr>
        <p:spPr>
          <a:xfrm>
            <a:off x="2043113" y="1401763"/>
            <a:ext cx="2946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Количество рабочих мест занятых на проекте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9" name="Group 46">
            <a:extLst>
              <a:ext uri="{FF2B5EF4-FFF2-40B4-BE49-F238E27FC236}">
                <a16:creationId xmlns="" xmlns:a16="http://schemas.microsoft.com/office/drawing/2014/main" id="{3DBC7F85-6F11-BAAC-CFC8-3A8BFD2CF4CA}"/>
              </a:ext>
            </a:extLst>
          </p:cNvPr>
          <p:cNvGrpSpPr/>
          <p:nvPr/>
        </p:nvGrpSpPr>
        <p:grpSpPr>
          <a:xfrm>
            <a:off x="6875462" y="1508229"/>
            <a:ext cx="1066800" cy="432645"/>
            <a:chOff x="2791098" y="4213252"/>
            <a:chExt cx="912800" cy="365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 47">
              <a:extLst>
                <a:ext uri="{FF2B5EF4-FFF2-40B4-BE49-F238E27FC236}">
                  <a16:creationId xmlns="" xmlns:a16="http://schemas.microsoft.com/office/drawing/2014/main" id="{97312668-E6BB-6611-668E-8BBC92E5F5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8" y="4213252"/>
              <a:ext cx="720196" cy="365760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0201350-1AAE-85F9-A635-23F6BB2F0278}"/>
                </a:ext>
              </a:extLst>
            </p:cNvPr>
            <p:cNvSpPr txBox="1"/>
            <p:nvPr/>
          </p:nvSpPr>
          <p:spPr>
            <a:xfrm>
              <a:off x="2902249" y="4220112"/>
              <a:ext cx="801649" cy="2341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mbria" pitchFamily="18" charset="0"/>
                </a:rPr>
                <a:t>64,5</a:t>
              </a:r>
              <a:endParaRPr lang="en-US" sz="12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12" name="Rectangle 34">
            <a:extLst>
              <a:ext uri="{FF2B5EF4-FFF2-40B4-BE49-F238E27FC236}">
                <a16:creationId xmlns="" xmlns:a16="http://schemas.microsoft.com/office/drawing/2014/main" id="{9E1A3A1E-D3B2-798C-B2CF-5ECDBC294091}"/>
              </a:ext>
            </a:extLst>
          </p:cNvPr>
          <p:cNvSpPr/>
          <p:nvPr/>
        </p:nvSpPr>
        <p:spPr>
          <a:xfrm>
            <a:off x="5484813" y="2095500"/>
            <a:ext cx="1439862" cy="682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="" xmlns:a16="http://schemas.microsoft.com/office/drawing/2014/main" id="{CDCC084D-A34F-ECC2-B1E4-263103FCA252}"/>
              </a:ext>
            </a:extLst>
          </p:cNvPr>
          <p:cNvSpPr/>
          <p:nvPr/>
        </p:nvSpPr>
        <p:spPr>
          <a:xfrm>
            <a:off x="5508625" y="2257425"/>
            <a:ext cx="2879725" cy="873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Shape 157">
            <a:extLst>
              <a:ext uri="{FF2B5EF4-FFF2-40B4-BE49-F238E27FC236}">
                <a16:creationId xmlns="" xmlns:a16="http://schemas.microsoft.com/office/drawing/2014/main" id="{624974D4-7C70-468C-DFE8-838D5EA1DF11}"/>
              </a:ext>
            </a:extLst>
          </p:cNvPr>
          <p:cNvSpPr/>
          <p:nvPr/>
        </p:nvSpPr>
        <p:spPr>
          <a:xfrm rot="10800000">
            <a:off x="695462" y="1224694"/>
            <a:ext cx="1282700" cy="1282700"/>
          </a:xfrm>
          <a:prstGeom prst="teardrop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467" name="Shape 496">
            <a:extLst>
              <a:ext uri="{FF2B5EF4-FFF2-40B4-BE49-F238E27FC236}">
                <a16:creationId xmlns="" xmlns:a16="http://schemas.microsoft.com/office/drawing/2014/main" id="{50BA5E1F-F48B-CE5E-F446-BD9A25C8CBE6}"/>
              </a:ext>
            </a:extLst>
          </p:cNvPr>
          <p:cNvSpPr>
            <a:spLocks/>
          </p:cNvSpPr>
          <p:nvPr/>
        </p:nvSpPr>
        <p:spPr bwMode="auto">
          <a:xfrm>
            <a:off x="851690" y="1367631"/>
            <a:ext cx="866775" cy="933450"/>
          </a:xfrm>
          <a:custGeom>
            <a:avLst/>
            <a:gdLst>
              <a:gd name="T0" fmla="*/ 2147483646 w 15247"/>
              <a:gd name="T1" fmla="*/ 2147483646 h 16075"/>
              <a:gd name="T2" fmla="*/ 2147483646 w 15247"/>
              <a:gd name="T3" fmla="*/ 2147483646 h 16075"/>
              <a:gd name="T4" fmla="*/ 2147483646 w 15247"/>
              <a:gd name="T5" fmla="*/ 2147483646 h 16075"/>
              <a:gd name="T6" fmla="*/ 2147483646 w 15247"/>
              <a:gd name="T7" fmla="*/ 2147483646 h 16075"/>
              <a:gd name="T8" fmla="*/ 2147483646 w 15247"/>
              <a:gd name="T9" fmla="*/ 2147483646 h 16075"/>
              <a:gd name="T10" fmla="*/ 2147483646 w 15247"/>
              <a:gd name="T11" fmla="*/ 2147483646 h 16075"/>
              <a:gd name="T12" fmla="*/ 2147483646 w 15247"/>
              <a:gd name="T13" fmla="*/ 2147483646 h 16075"/>
              <a:gd name="T14" fmla="*/ 2147483646 w 15247"/>
              <a:gd name="T15" fmla="*/ 2147483646 h 16075"/>
              <a:gd name="T16" fmla="*/ 2147483646 w 15247"/>
              <a:gd name="T17" fmla="*/ 2147483646 h 16075"/>
              <a:gd name="T18" fmla="*/ 2147483646 w 15247"/>
              <a:gd name="T19" fmla="*/ 2147483646 h 16075"/>
              <a:gd name="T20" fmla="*/ 2147483646 w 15247"/>
              <a:gd name="T21" fmla="*/ 2147483646 h 16075"/>
              <a:gd name="T22" fmla="*/ 2147483646 w 15247"/>
              <a:gd name="T23" fmla="*/ 2147483646 h 16075"/>
              <a:gd name="T24" fmla="*/ 2147483646 w 15247"/>
              <a:gd name="T25" fmla="*/ 2147483646 h 16075"/>
              <a:gd name="T26" fmla="*/ 2147483646 w 15247"/>
              <a:gd name="T27" fmla="*/ 2147483646 h 16075"/>
              <a:gd name="T28" fmla="*/ 2147483646 w 15247"/>
              <a:gd name="T29" fmla="*/ 2147483646 h 16075"/>
              <a:gd name="T30" fmla="*/ 2147483646 w 15247"/>
              <a:gd name="T31" fmla="*/ 2147483646 h 16075"/>
              <a:gd name="T32" fmla="*/ 2147483646 w 15247"/>
              <a:gd name="T33" fmla="*/ 2147483646 h 16075"/>
              <a:gd name="T34" fmla="*/ 2147483646 w 15247"/>
              <a:gd name="T35" fmla="*/ 2147483646 h 16075"/>
              <a:gd name="T36" fmla="*/ 2147483646 w 15247"/>
              <a:gd name="T37" fmla="*/ 0 h 16075"/>
              <a:gd name="T38" fmla="*/ 2147483646 w 15247"/>
              <a:gd name="T39" fmla="*/ 2147483646 h 16075"/>
              <a:gd name="T40" fmla="*/ 2147483646 w 15247"/>
              <a:gd name="T41" fmla="*/ 2147483646 h 16075"/>
              <a:gd name="T42" fmla="*/ 2147483646 w 15247"/>
              <a:gd name="T43" fmla="*/ 2147483646 h 16075"/>
              <a:gd name="T44" fmla="*/ 2147483646 w 15247"/>
              <a:gd name="T45" fmla="*/ 2147483646 h 16075"/>
              <a:gd name="T46" fmla="*/ 2147483646 w 15247"/>
              <a:gd name="T47" fmla="*/ 2147483646 h 16075"/>
              <a:gd name="T48" fmla="*/ 2147483646 w 15247"/>
              <a:gd name="T49" fmla="*/ 2147483646 h 16075"/>
              <a:gd name="T50" fmla="*/ 2147483646 w 15247"/>
              <a:gd name="T51" fmla="*/ 2147483646 h 16075"/>
              <a:gd name="T52" fmla="*/ 2147483646 w 15247"/>
              <a:gd name="T53" fmla="*/ 2147483646 h 16075"/>
              <a:gd name="T54" fmla="*/ 2147483646 w 15247"/>
              <a:gd name="T55" fmla="*/ 2147483646 h 16075"/>
              <a:gd name="T56" fmla="*/ 2147483646 w 15247"/>
              <a:gd name="T57" fmla="*/ 2147483646 h 16075"/>
              <a:gd name="T58" fmla="*/ 2147483646 w 15247"/>
              <a:gd name="T59" fmla="*/ 2147483646 h 16075"/>
              <a:gd name="T60" fmla="*/ 2147483646 w 15247"/>
              <a:gd name="T61" fmla="*/ 2147483646 h 16075"/>
              <a:gd name="T62" fmla="*/ 2147483646 w 15247"/>
              <a:gd name="T63" fmla="*/ 2147483646 h 16075"/>
              <a:gd name="T64" fmla="*/ 2147483646 w 15247"/>
              <a:gd name="T65" fmla="*/ 2147483646 h 16075"/>
              <a:gd name="T66" fmla="*/ 2147483646 w 15247"/>
              <a:gd name="T67" fmla="*/ 2147483646 h 16075"/>
              <a:gd name="T68" fmla="*/ 2147483646 w 15247"/>
              <a:gd name="T69" fmla="*/ 2147483646 h 16075"/>
              <a:gd name="T70" fmla="*/ 2147483646 w 15247"/>
              <a:gd name="T71" fmla="*/ 2147483646 h 16075"/>
              <a:gd name="T72" fmla="*/ 2147483646 w 15247"/>
              <a:gd name="T73" fmla="*/ 2147483646 h 16075"/>
              <a:gd name="T74" fmla="*/ 2147483646 w 15247"/>
              <a:gd name="T75" fmla="*/ 2147483646 h 16075"/>
              <a:gd name="T76" fmla="*/ 2147483646 w 15247"/>
              <a:gd name="T77" fmla="*/ 2147483646 h 16075"/>
              <a:gd name="T78" fmla="*/ 2147483646 w 15247"/>
              <a:gd name="T79" fmla="*/ 2147483646 h 16075"/>
              <a:gd name="T80" fmla="*/ 2147483646 w 15247"/>
              <a:gd name="T81" fmla="*/ 2147483646 h 16075"/>
              <a:gd name="T82" fmla="*/ 2147483646 w 15247"/>
              <a:gd name="T83" fmla="*/ 2147483646 h 16075"/>
              <a:gd name="T84" fmla="*/ 2147483646 w 15247"/>
              <a:gd name="T85" fmla="*/ 2147483646 h 16075"/>
              <a:gd name="T86" fmla="*/ 2147483646 w 15247"/>
              <a:gd name="T87" fmla="*/ 2147483646 h 16075"/>
              <a:gd name="T88" fmla="*/ 0 w 15247"/>
              <a:gd name="T89" fmla="*/ 2147483646 h 16075"/>
              <a:gd name="T90" fmla="*/ 2147483646 w 15247"/>
              <a:gd name="T91" fmla="*/ 2147483646 h 16075"/>
              <a:gd name="T92" fmla="*/ 2147483646 w 15247"/>
              <a:gd name="T93" fmla="*/ 2147483646 h 16075"/>
              <a:gd name="T94" fmla="*/ 2147483646 w 15247"/>
              <a:gd name="T95" fmla="*/ 2147483646 h 16075"/>
              <a:gd name="T96" fmla="*/ 2147483646 w 15247"/>
              <a:gd name="T97" fmla="*/ 2147483646 h 16075"/>
              <a:gd name="T98" fmla="*/ 2147483646 w 15247"/>
              <a:gd name="T99" fmla="*/ 2147483646 h 16075"/>
              <a:gd name="T100" fmla="*/ 2147483646 w 15247"/>
              <a:gd name="T101" fmla="*/ 2147483646 h 16075"/>
              <a:gd name="T102" fmla="*/ 2147483646 w 15247"/>
              <a:gd name="T103" fmla="*/ 2147483646 h 16075"/>
              <a:gd name="T104" fmla="*/ 2147483646 w 15247"/>
              <a:gd name="T105" fmla="*/ 2147483646 h 16075"/>
              <a:gd name="T106" fmla="*/ 2147483646 w 15247"/>
              <a:gd name="T107" fmla="*/ 2147483646 h 16075"/>
              <a:gd name="T108" fmla="*/ 2147483646 w 15247"/>
              <a:gd name="T109" fmla="*/ 2147483646 h 16075"/>
              <a:gd name="T110" fmla="*/ 2147483646 w 15247"/>
              <a:gd name="T111" fmla="*/ 2147483646 h 16075"/>
              <a:gd name="T112" fmla="*/ 2147483646 w 15247"/>
              <a:gd name="T113" fmla="*/ 2147483646 h 16075"/>
              <a:gd name="T114" fmla="*/ 2147483646 w 15247"/>
              <a:gd name="T115" fmla="*/ 2147483646 h 16075"/>
              <a:gd name="T116" fmla="*/ 2147483646 w 15247"/>
              <a:gd name="T117" fmla="*/ 2147483646 h 16075"/>
              <a:gd name="T118" fmla="*/ 2147483646 w 15247"/>
              <a:gd name="T119" fmla="*/ 2147483646 h 16075"/>
              <a:gd name="T120" fmla="*/ 2147483646 w 15247"/>
              <a:gd name="T121" fmla="*/ 2147483646 h 160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247"/>
              <a:gd name="T184" fmla="*/ 0 h 16075"/>
              <a:gd name="T185" fmla="*/ 15247 w 15247"/>
              <a:gd name="T186" fmla="*/ 16075 h 1607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close/>
              </a:path>
            </a:pathLst>
          </a:custGeom>
          <a:noFill/>
          <a:ln w="349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8E679287-A6C0-44F4-B091-D16ED7AB7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998632"/>
              </p:ext>
            </p:extLst>
          </p:nvPr>
        </p:nvGraphicFramePr>
        <p:xfrm>
          <a:off x="215454" y="5270780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1403618790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1299237127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42078029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4170776179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981417788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418674536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2767356085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2253790956"/>
                  </a:ext>
                </a:extLst>
              </a:tr>
              <a:tr h="582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Изменилось ли количество рабочих мест занятых на проектах в вашем организации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62787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="" xmlns:a16="http://schemas.microsoft.com/office/drawing/2014/main" id="{250445D5-51E1-6087-22AE-3365C700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143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Благодарности</a:t>
            </a:r>
          </a:p>
        </p:txBody>
      </p:sp>
      <p:sp>
        <p:nvSpPr>
          <p:cNvPr id="11267" name="Номер слайда 1">
            <a:extLst>
              <a:ext uri="{FF2B5EF4-FFF2-40B4-BE49-F238E27FC236}">
                <a16:creationId xmlns="" xmlns:a16="http://schemas.microsoft.com/office/drawing/2014/main" id="{DE99DF17-49A8-743C-1DD9-9F2D239D5B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47C6A5-4CD4-44F4-9DD4-BBEB5B8ACA20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11268" name="TextBox 1">
            <a:extLst>
              <a:ext uri="{FF2B5EF4-FFF2-40B4-BE49-F238E27FC236}">
                <a16:creationId xmlns="" xmlns:a16="http://schemas.microsoft.com/office/drawing/2014/main" id="{E80F7905-205F-D91A-C301-ACD7E861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" y="3344753"/>
            <a:ext cx="81248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10287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600" b="0" dirty="0">
                <a:latin typeface="Calibri" panose="020F0502020204030204" pitchFamily="34" charset="0"/>
              </a:rPr>
              <a:t>С чувством признательности и благодарности публикуем список коллег и организаций оказавших помощь в проведении анкетирования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alibri" panose="020F0502020204030204" pitchFamily="34" charset="0"/>
              </a:rPr>
              <a:t>Оксана Клименко – Президент АМП «Проектный альянс»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alibri" panose="020F0502020204030204" pitchFamily="34" charset="0"/>
              </a:rPr>
              <a:t>Алфёров Павел Александрович – профессор бизнес-практики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alibri" panose="020F0502020204030204" pitchFamily="34" charset="0"/>
              </a:rPr>
              <a:t>Ведерникова Яна Анатольевна – директор НОУ ДПО «Фабрика управляющих проектами»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alibri" panose="020F0502020204030204" pitchFamily="34" charset="0"/>
              </a:rPr>
              <a:t>Группа компаний «Проектная практика»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alibri" panose="020F0502020204030204" pitchFamily="34" charset="0"/>
              </a:rPr>
              <a:t>Аналитический центр при Правительстве Российской Федерации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alibri" panose="020F0502020204030204" pitchFamily="34" charset="0"/>
              </a:rPr>
              <a:t>Коллеги спасибо за вашу поддержку!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E478B93-793D-47A9-A35C-ACA95C712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6861"/>
            <a:ext cx="8124826" cy="20338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ED6443A2-EF72-85AA-84EF-E8560CBE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288"/>
            <a:ext cx="7561263" cy="935037"/>
          </a:xfrm>
        </p:spPr>
        <p:txBody>
          <a:bodyPr/>
          <a:lstStyle/>
          <a:p>
            <a:r>
              <a:rPr lang="ru-RU" altLang="ru-RU" sz="2000"/>
              <a:t>Изменилось ли количество рабочих мест занятых на проектах в вашей организации в прошлом квартале по сравнению с позапрошлым?</a:t>
            </a:r>
          </a:p>
        </p:txBody>
      </p:sp>
      <p:sp>
        <p:nvSpPr>
          <p:cNvPr id="19459" name="Номер слайда 1">
            <a:extLst>
              <a:ext uri="{FF2B5EF4-FFF2-40B4-BE49-F238E27FC236}">
                <a16:creationId xmlns="" xmlns:a16="http://schemas.microsoft.com/office/drawing/2014/main" id="{5E984866-8463-94F8-B321-B8802BAE0D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4FC300-8E37-43D7-9E76-C5956BB4458D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8E679287-A6C0-44F4-B091-D16ED7AB7C20}"/>
              </a:ext>
            </a:extLst>
          </p:cNvPr>
          <p:cNvGraphicFramePr>
            <a:graphicFrameLocks noGrp="1"/>
          </p:cNvGraphicFramePr>
          <p:nvPr/>
        </p:nvGraphicFramePr>
        <p:xfrm>
          <a:off x="215454" y="5270780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1403618790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1299237127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42078029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4170776179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981417788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418674536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2767356085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2253790956"/>
                  </a:ext>
                </a:extLst>
              </a:tr>
              <a:tr h="582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Изменилось ли количество рабочих мест занятых на проектах в вашем организации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62787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19178BD-7CD9-4678-A05E-B15BBF145BCE}"/>
              </a:ext>
            </a:extLst>
          </p:cNvPr>
          <p:cNvSpPr txBox="1"/>
          <p:nvPr/>
        </p:nvSpPr>
        <p:spPr>
          <a:xfrm>
            <a:off x="381001" y="1340768"/>
            <a:ext cx="8367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Антон Ганжа</a:t>
            </a:r>
            <a:r>
              <a:rPr lang="ru-RU" sz="1600" dirty="0"/>
              <a:t>, региональный менеджер «ВЭБ.РФ» в ВО, </a:t>
            </a:r>
            <a:r>
              <a:rPr lang="ru-RU" sz="1600" dirty="0" err="1"/>
              <a:t>к.ф-м.н</a:t>
            </a:r>
            <a:r>
              <a:rPr lang="ru-RU" sz="1600" dirty="0" smtClean="0"/>
              <a:t>.:</a:t>
            </a:r>
            <a:endParaRPr lang="ru-RU" sz="1600" dirty="0"/>
          </a:p>
          <a:p>
            <a:r>
              <a:rPr lang="ru-RU" sz="1600" i="1" dirty="0" smtClean="0"/>
              <a:t>«Количество </a:t>
            </a:r>
            <a:r>
              <a:rPr lang="ru-RU" sz="1600" i="1" dirty="0"/>
              <a:t>участников команд управления проектами осталось неизменным. Количество рабочих мест в проектах увеличилось в связи с выходом проектов на завершающую стадию и выходом на планировавшиеся мощности. При этом из-за дефицита квалифицированных кадров инициаторы проектов вынуждены для достижения необходимых объемов производства в ущерб эффективности увеличивать штаты и время работы, что ведет к снижению показателей </a:t>
            </a:r>
            <a:r>
              <a:rPr lang="ru-RU" sz="1600" i="1" dirty="0" smtClean="0"/>
              <a:t>проектов».</a:t>
            </a:r>
            <a:endParaRPr lang="en-US" sz="1600" i="1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ru-RU" sz="1600" b="1" dirty="0"/>
              <a:t>Анна </a:t>
            </a:r>
            <a:r>
              <a:rPr lang="ru-RU" sz="1600" b="1" dirty="0" err="1"/>
              <a:t>Телицына</a:t>
            </a:r>
            <a:r>
              <a:rPr lang="ru-RU" sz="1600" dirty="0"/>
              <a:t>, Руководитель проектного офиса</a:t>
            </a:r>
            <a:r>
              <a:rPr lang="en-US" sz="1600" dirty="0"/>
              <a:t> (</a:t>
            </a:r>
            <a:r>
              <a:rPr lang="ru-RU" sz="1600" dirty="0"/>
              <a:t>Торгово-промышленный холдинг), </a:t>
            </a:r>
            <a:r>
              <a:rPr lang="en-US" sz="1600" dirty="0"/>
              <a:t>IPMA “B”, </a:t>
            </a:r>
            <a:r>
              <a:rPr lang="en-US" sz="1600" dirty="0" err="1"/>
              <a:t>ICPAgile</a:t>
            </a:r>
            <a:r>
              <a:rPr lang="en-US" sz="1600" dirty="0"/>
              <a:t>, </a:t>
            </a:r>
            <a:r>
              <a:rPr lang="en-US" sz="1600" dirty="0" smtClean="0"/>
              <a:t>OKR</a:t>
            </a:r>
            <a:r>
              <a:rPr lang="ru-RU" sz="1600" dirty="0" smtClean="0"/>
              <a:t>:</a:t>
            </a:r>
            <a:endParaRPr lang="en-US" sz="1600" dirty="0"/>
          </a:p>
          <a:p>
            <a:r>
              <a:rPr lang="ru-RU" sz="1600" i="1" dirty="0" smtClean="0"/>
              <a:t>«Показатель </a:t>
            </a:r>
            <a:r>
              <a:rPr lang="ru-RU" sz="1600" i="1" dirty="0"/>
              <a:t>количества персонала, участвующего в проектах, также растет, поскольку увеличивается количество самих проектов их длительность и сложность. При этом на примере нашей компании, могу сказать, что мы по-прежнему испытываем острый дефицит квалифицированных </a:t>
            </a:r>
            <a:r>
              <a:rPr lang="ru-RU" sz="1600" i="1" dirty="0" smtClean="0"/>
              <a:t>сотрудников».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79952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ED6443A2-EF72-85AA-84EF-E8560CBE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288"/>
            <a:ext cx="7561263" cy="935037"/>
          </a:xfrm>
        </p:spPr>
        <p:txBody>
          <a:bodyPr/>
          <a:lstStyle/>
          <a:p>
            <a:r>
              <a:rPr lang="ru-RU" altLang="ru-RU" sz="2000"/>
              <a:t>Изменилось ли количество рабочих мест занятых на проектах в вашей организации в прошлом квартале по сравнению с позапрошлым?</a:t>
            </a:r>
          </a:p>
        </p:txBody>
      </p:sp>
      <p:sp>
        <p:nvSpPr>
          <p:cNvPr id="19459" name="Номер слайда 1">
            <a:extLst>
              <a:ext uri="{FF2B5EF4-FFF2-40B4-BE49-F238E27FC236}">
                <a16:creationId xmlns="" xmlns:a16="http://schemas.microsoft.com/office/drawing/2014/main" id="{5E984866-8463-94F8-B321-B8802BAE0D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4FC300-8E37-43D7-9E76-C5956BB4458D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8E679287-A6C0-44F4-B091-D16ED7AB7C20}"/>
              </a:ext>
            </a:extLst>
          </p:cNvPr>
          <p:cNvGraphicFramePr>
            <a:graphicFrameLocks noGrp="1"/>
          </p:cNvGraphicFramePr>
          <p:nvPr/>
        </p:nvGraphicFramePr>
        <p:xfrm>
          <a:off x="215454" y="5270780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1403618790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1299237127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42078029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4170776179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981417788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418674536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2767356085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2253790956"/>
                  </a:ext>
                </a:extLst>
              </a:tr>
              <a:tr h="582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Изменилось ли количество рабочих мест занятых на проектах в вашем организации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6278712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5BEDEEA-A583-4E60-823B-C8C3DEC83E7C}"/>
              </a:ext>
            </a:extLst>
          </p:cNvPr>
          <p:cNvSpPr/>
          <p:nvPr/>
        </p:nvSpPr>
        <p:spPr>
          <a:xfrm>
            <a:off x="354154" y="1268760"/>
            <a:ext cx="836281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Михаил </a:t>
            </a:r>
            <a:r>
              <a:rPr lang="ru-RU" sz="1600" b="1" dirty="0"/>
              <a:t>Белов</a:t>
            </a:r>
            <a:r>
              <a:rPr lang="ru-RU" sz="1600" dirty="0"/>
              <a:t>, Директор проектов </a:t>
            </a:r>
            <a:r>
              <a:rPr lang="en-US" sz="1600" dirty="0" smtClean="0"/>
              <a:t>VK</a:t>
            </a:r>
            <a:r>
              <a:rPr lang="ru-RU" sz="1600" dirty="0" smtClean="0"/>
              <a:t>, </a:t>
            </a:r>
            <a:r>
              <a:rPr lang="en-US" sz="1600" dirty="0"/>
              <a:t>PMP, </a:t>
            </a:r>
            <a:r>
              <a:rPr lang="en-US" sz="1600" dirty="0" err="1"/>
              <a:t>PgMP</a:t>
            </a:r>
            <a:r>
              <a:rPr lang="en-US" sz="1600" dirty="0"/>
              <a:t>, </a:t>
            </a:r>
            <a:r>
              <a:rPr lang="en-US" sz="1600" dirty="0" err="1"/>
              <a:t>PfMP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ru-RU" sz="1600" dirty="0" smtClean="0"/>
              <a:t>:</a:t>
            </a:r>
            <a:endParaRPr lang="en-US" sz="1600" dirty="0"/>
          </a:p>
          <a:p>
            <a:r>
              <a:rPr lang="ru-RU" sz="1600" i="1" dirty="0" smtClean="0"/>
              <a:t>«Тут </a:t>
            </a:r>
            <a:r>
              <a:rPr lang="ru-RU" sz="1600" i="1" dirty="0"/>
              <a:t>интересный вопрос для рассуждений - стало больше проектного персонала, или перераспределяют персонал в сторону проектного?</a:t>
            </a:r>
          </a:p>
          <a:p>
            <a:r>
              <a:rPr lang="ru-RU" sz="1600" i="1" dirty="0"/>
              <a:t>В первом случае - вероятно проблема в доступности профессиональных кадров (которую сложно отрицать). Во втором случае - оптимизации и попытки добиться большего текущим </a:t>
            </a:r>
            <a:r>
              <a:rPr lang="ru-RU" sz="1600" i="1" dirty="0" smtClean="0"/>
              <a:t>ресурсом».</a:t>
            </a:r>
            <a:endParaRPr lang="ru-RU" sz="1600" i="1" dirty="0"/>
          </a:p>
          <a:p>
            <a:endParaRPr lang="ru-RU" sz="1600" dirty="0"/>
          </a:p>
          <a:p>
            <a:endParaRPr lang="ru-RU" sz="1600" dirty="0"/>
          </a:p>
          <a:p>
            <a:pPr>
              <a:defRPr/>
            </a:pPr>
            <a:r>
              <a:rPr lang="ru-RU" altLang="ru-RU" sz="1600" b="1" dirty="0"/>
              <a:t>Белов Дмитрий</a:t>
            </a:r>
            <a:r>
              <a:rPr lang="ru-RU" altLang="ru-RU" sz="1600" dirty="0"/>
              <a:t>, к.э.н., Директор по инвестициям федерального девелопера </a:t>
            </a:r>
            <a:r>
              <a:rPr lang="en-US" altLang="ru-RU" sz="1600" dirty="0"/>
              <a:t>AVA Group</a:t>
            </a:r>
            <a:r>
              <a:rPr lang="ru-RU" altLang="ru-RU" sz="1600" dirty="0"/>
              <a:t>:</a:t>
            </a:r>
          </a:p>
          <a:p>
            <a:pPr>
              <a:defRPr/>
            </a:pPr>
            <a:r>
              <a:rPr lang="ru-RU" altLang="ru-RU" sz="1600" i="1" dirty="0"/>
              <a:t>«Количество рабочих мест растёт, пусть и не соразмерно количеству приобретаемых проектов</a:t>
            </a:r>
            <a:r>
              <a:rPr lang="ru-RU" altLang="ru-RU" sz="1600" i="1" dirty="0" smtClean="0"/>
              <a:t>».</a:t>
            </a:r>
            <a:endParaRPr lang="ru-RU" altLang="ru-RU" sz="1600" i="1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96769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="" xmlns:a16="http://schemas.microsoft.com/office/drawing/2014/main" id="{5C6B366E-5789-ED8D-89B8-509CFAA1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9550"/>
            <a:ext cx="7561263" cy="935038"/>
          </a:xfrm>
        </p:spPr>
        <p:txBody>
          <a:bodyPr/>
          <a:lstStyle/>
          <a:p>
            <a:r>
              <a:rPr lang="ru-RU" altLang="ru-RU" sz="2000"/>
              <a:t>Оцените суммарный бюджет открытых проектов в прошлом квартале по сравнению с позапрошлым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21507" name="Номер слайда 1">
            <a:extLst>
              <a:ext uri="{FF2B5EF4-FFF2-40B4-BE49-F238E27FC236}">
                <a16:creationId xmlns="" xmlns:a16="http://schemas.microsoft.com/office/drawing/2014/main" id="{3827482B-B156-D00E-260A-81DA342A0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D0CBCF-C918-46F6-B8C8-D5D0513F96EA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21508" name="Рисунок 21">
            <a:extLst>
              <a:ext uri="{FF2B5EF4-FFF2-40B4-BE49-F238E27FC236}">
                <a16:creationId xmlns="" xmlns:a16="http://schemas.microsoft.com/office/drawing/2014/main" id="{E7379305-369F-D020-95B1-EEA60DF94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77988"/>
            <a:ext cx="7635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2">
            <a:extLst>
              <a:ext uri="{FF2B5EF4-FFF2-40B4-BE49-F238E27FC236}">
                <a16:creationId xmlns="" xmlns:a16="http://schemas.microsoft.com/office/drawing/2014/main" id="{BB46F7AF-0B1F-182E-2C36-B523000D9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93977"/>
            <a:ext cx="8415337" cy="280076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Исходные данные: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больше – 47%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Осталось без изменений – 36%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меньше – 17%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Calibri" panose="020F0502020204030204" pitchFamily="34" charset="0"/>
              </a:rPr>
              <a:t>Комментарий Михаила Фролова - партнёр компании «Технология Доверия» (ранее </a:t>
            </a:r>
            <a:r>
              <a:rPr lang="ru-RU" altLang="ru-RU" sz="1600" dirty="0" err="1">
                <a:latin typeface="Calibri" panose="020F0502020204030204" pitchFamily="34" charset="0"/>
              </a:rPr>
              <a:t>PwC</a:t>
            </a:r>
            <a:r>
              <a:rPr lang="ru-RU" altLang="ru-RU" sz="1600" dirty="0">
                <a:latin typeface="Calibri" panose="020F0502020204030204" pitchFamily="34" charset="0"/>
              </a:rPr>
              <a:t>):</a:t>
            </a:r>
            <a:endParaRPr lang="ru-RU" altLang="ru-RU" sz="1600" b="0" dirty="0">
              <a:highlight>
                <a:srgbClr val="808000"/>
              </a:highligh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«Индекс изменения бюджета проектов показал взрывной рост и составил 65, что существенно выше показателя за предыдущий квартал. Учитывая ожидания респондентов по будущему росту количества проектов, можно говорить о том, что компании перестают осторожничать и начинают все более активно инвестировать в развитие.»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074935E-BCF2-7C07-66ED-92A636C54FCD}"/>
              </a:ext>
            </a:extLst>
          </p:cNvPr>
          <p:cNvSpPr txBox="1"/>
          <p:nvPr/>
        </p:nvSpPr>
        <p:spPr>
          <a:xfrm>
            <a:off x="2268538" y="1500188"/>
            <a:ext cx="24066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Суммарный бюджет открытых проектов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9" name="Group 46">
            <a:extLst>
              <a:ext uri="{FF2B5EF4-FFF2-40B4-BE49-F238E27FC236}">
                <a16:creationId xmlns="" xmlns:a16="http://schemas.microsoft.com/office/drawing/2014/main" id="{0D9C788D-6918-23F5-28F5-E1A35E0F5E3E}"/>
              </a:ext>
            </a:extLst>
          </p:cNvPr>
          <p:cNvGrpSpPr/>
          <p:nvPr/>
        </p:nvGrpSpPr>
        <p:grpSpPr>
          <a:xfrm>
            <a:off x="6875463" y="1622150"/>
            <a:ext cx="1296935" cy="536603"/>
            <a:chOff x="2791098" y="4194614"/>
            <a:chExt cx="928175" cy="3843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 47">
              <a:extLst>
                <a:ext uri="{FF2B5EF4-FFF2-40B4-BE49-F238E27FC236}">
                  <a16:creationId xmlns="" xmlns:a16="http://schemas.microsoft.com/office/drawing/2014/main" id="{71228386-3796-5C93-22D5-E7B015CA00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8" y="4213252"/>
              <a:ext cx="720196" cy="365760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0A97D288-D2D7-9F0F-A1CD-35FF27418E92}"/>
                </a:ext>
              </a:extLst>
            </p:cNvPr>
            <p:cNvSpPr txBox="1"/>
            <p:nvPr/>
          </p:nvSpPr>
          <p:spPr>
            <a:xfrm>
              <a:off x="2917624" y="4194614"/>
              <a:ext cx="801649" cy="1984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mbria" pitchFamily="18" charset="0"/>
                </a:rPr>
                <a:t>65,0</a:t>
              </a:r>
              <a:endParaRPr lang="en-US" sz="12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12" name="Rectangle 34">
            <a:extLst>
              <a:ext uri="{FF2B5EF4-FFF2-40B4-BE49-F238E27FC236}">
                <a16:creationId xmlns="" xmlns:a16="http://schemas.microsoft.com/office/drawing/2014/main" id="{4BA857BD-2883-9BDB-E196-B25FB8944322}"/>
              </a:ext>
            </a:extLst>
          </p:cNvPr>
          <p:cNvSpPr/>
          <p:nvPr/>
        </p:nvSpPr>
        <p:spPr>
          <a:xfrm>
            <a:off x="5580063" y="2222500"/>
            <a:ext cx="1584325" cy="9048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="" xmlns:a16="http://schemas.microsoft.com/office/drawing/2014/main" id="{324A3C45-B43E-4733-BDBF-F2E6101AE570}"/>
              </a:ext>
            </a:extLst>
          </p:cNvPr>
          <p:cNvSpPr/>
          <p:nvPr/>
        </p:nvSpPr>
        <p:spPr>
          <a:xfrm>
            <a:off x="5580063" y="2376488"/>
            <a:ext cx="2879725" cy="12541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Shape 157">
            <a:extLst>
              <a:ext uri="{FF2B5EF4-FFF2-40B4-BE49-F238E27FC236}">
                <a16:creationId xmlns="" xmlns:a16="http://schemas.microsoft.com/office/drawing/2014/main" id="{49FE314C-B26C-5E4D-E5E1-2F792D0B6CE0}"/>
              </a:ext>
            </a:extLst>
          </p:cNvPr>
          <p:cNvSpPr/>
          <p:nvPr/>
        </p:nvSpPr>
        <p:spPr>
          <a:xfrm rot="15540000">
            <a:off x="617538" y="1417638"/>
            <a:ext cx="1282700" cy="1282700"/>
          </a:xfrm>
          <a:prstGeom prst="teardrop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21515" name="Shape 528">
            <a:extLst>
              <a:ext uri="{FF2B5EF4-FFF2-40B4-BE49-F238E27FC236}">
                <a16:creationId xmlns="" xmlns:a16="http://schemas.microsoft.com/office/drawing/2014/main" id="{2E808BAC-94B2-F6CF-CA10-185775B3F990}"/>
              </a:ext>
            </a:extLst>
          </p:cNvPr>
          <p:cNvGrpSpPr>
            <a:grpSpLocks/>
          </p:cNvGrpSpPr>
          <p:nvPr/>
        </p:nvGrpSpPr>
        <p:grpSpPr bwMode="auto">
          <a:xfrm>
            <a:off x="831850" y="1693863"/>
            <a:ext cx="809625" cy="582612"/>
            <a:chOff x="1244800" y="3717225"/>
            <a:chExt cx="449375" cy="302025"/>
          </a:xfrm>
        </p:grpSpPr>
        <p:sp>
          <p:nvSpPr>
            <p:cNvPr id="21516" name="Shape 529">
              <a:extLst>
                <a:ext uri="{FF2B5EF4-FFF2-40B4-BE49-F238E27FC236}">
                  <a16:creationId xmlns="" xmlns:a16="http://schemas.microsoft.com/office/drawing/2014/main" id="{66E516DA-579D-FAA4-7E94-1894A74AD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717225"/>
              <a:ext cx="449375" cy="302025"/>
            </a:xfrm>
            <a:custGeom>
              <a:avLst/>
              <a:gdLst>
                <a:gd name="T0" fmla="*/ 2147483646 w 17975"/>
                <a:gd name="T1" fmla="*/ 0 h 12081"/>
                <a:gd name="T2" fmla="*/ 2147483646 w 17975"/>
                <a:gd name="T3" fmla="*/ 0 h 12081"/>
                <a:gd name="T4" fmla="*/ 2147483646 w 17975"/>
                <a:gd name="T5" fmla="*/ 0 h 12081"/>
                <a:gd name="T6" fmla="*/ 2147483646 w 17975"/>
                <a:gd name="T7" fmla="*/ 2147483646 h 12081"/>
                <a:gd name="T8" fmla="*/ 2147483646 w 17975"/>
                <a:gd name="T9" fmla="*/ 2147483646 h 12081"/>
                <a:gd name="T10" fmla="*/ 2147483646 w 17975"/>
                <a:gd name="T11" fmla="*/ 2147483646 h 12081"/>
                <a:gd name="T12" fmla="*/ 2147483646 w 17975"/>
                <a:gd name="T13" fmla="*/ 2147483646 h 12081"/>
                <a:gd name="T14" fmla="*/ 2147483646 w 17975"/>
                <a:gd name="T15" fmla="*/ 2147483646 h 12081"/>
                <a:gd name="T16" fmla="*/ 2147483646 w 17975"/>
                <a:gd name="T17" fmla="*/ 2147483646 h 12081"/>
                <a:gd name="T18" fmla="*/ 2147483646 w 17975"/>
                <a:gd name="T19" fmla="*/ 2147483646 h 12081"/>
                <a:gd name="T20" fmla="*/ 0 w 17975"/>
                <a:gd name="T21" fmla="*/ 2147483646 h 12081"/>
                <a:gd name="T22" fmla="*/ 0 w 17975"/>
                <a:gd name="T23" fmla="*/ 2147483646 h 12081"/>
                <a:gd name="T24" fmla="*/ 0 w 17975"/>
                <a:gd name="T25" fmla="*/ 2147483646 h 12081"/>
                <a:gd name="T26" fmla="*/ 2147483646 w 17975"/>
                <a:gd name="T27" fmla="*/ 2147483646 h 12081"/>
                <a:gd name="T28" fmla="*/ 2147483646 w 17975"/>
                <a:gd name="T29" fmla="*/ 2147483646 h 12081"/>
                <a:gd name="T30" fmla="*/ 2147483646 w 17975"/>
                <a:gd name="T31" fmla="*/ 2147483646 h 12081"/>
                <a:gd name="T32" fmla="*/ 2147483646 w 17975"/>
                <a:gd name="T33" fmla="*/ 2147483646 h 12081"/>
                <a:gd name="T34" fmla="*/ 2147483646 w 17975"/>
                <a:gd name="T35" fmla="*/ 2147483646 h 12081"/>
                <a:gd name="T36" fmla="*/ 2147483646 w 17975"/>
                <a:gd name="T37" fmla="*/ 2147483646 h 12081"/>
                <a:gd name="T38" fmla="*/ 2147483646 w 17975"/>
                <a:gd name="T39" fmla="*/ 2147483646 h 12081"/>
                <a:gd name="T40" fmla="*/ 2147483646 w 17975"/>
                <a:gd name="T41" fmla="*/ 2147483646 h 12081"/>
                <a:gd name="T42" fmla="*/ 2147483646 w 17975"/>
                <a:gd name="T43" fmla="*/ 2147483646 h 12081"/>
                <a:gd name="T44" fmla="*/ 2147483646 w 17975"/>
                <a:gd name="T45" fmla="*/ 2147483646 h 12081"/>
                <a:gd name="T46" fmla="*/ 2147483646 w 17975"/>
                <a:gd name="T47" fmla="*/ 2147483646 h 12081"/>
                <a:gd name="T48" fmla="*/ 2147483646 w 17975"/>
                <a:gd name="T49" fmla="*/ 2147483646 h 12081"/>
                <a:gd name="T50" fmla="*/ 2147483646 w 17975"/>
                <a:gd name="T51" fmla="*/ 2147483646 h 12081"/>
                <a:gd name="T52" fmla="*/ 2147483646 w 17975"/>
                <a:gd name="T53" fmla="*/ 2147483646 h 12081"/>
                <a:gd name="T54" fmla="*/ 2147483646 w 17975"/>
                <a:gd name="T55" fmla="*/ 2147483646 h 12081"/>
                <a:gd name="T56" fmla="*/ 2147483646 w 17975"/>
                <a:gd name="T57" fmla="*/ 2147483646 h 12081"/>
                <a:gd name="T58" fmla="*/ 2147483646 w 17975"/>
                <a:gd name="T59" fmla="*/ 2147483646 h 12081"/>
                <a:gd name="T60" fmla="*/ 2147483646 w 17975"/>
                <a:gd name="T61" fmla="*/ 2147483646 h 12081"/>
                <a:gd name="T62" fmla="*/ 2147483646 w 17975"/>
                <a:gd name="T63" fmla="*/ 2147483646 h 12081"/>
                <a:gd name="T64" fmla="*/ 2147483646 w 17975"/>
                <a:gd name="T65" fmla="*/ 2147483646 h 12081"/>
                <a:gd name="T66" fmla="*/ 2147483646 w 17975"/>
                <a:gd name="T67" fmla="*/ 2147483646 h 12081"/>
                <a:gd name="T68" fmla="*/ 2147483646 w 17975"/>
                <a:gd name="T69" fmla="*/ 2147483646 h 12081"/>
                <a:gd name="T70" fmla="*/ 2147483646 w 17975"/>
                <a:gd name="T71" fmla="*/ 2147483646 h 12081"/>
                <a:gd name="T72" fmla="*/ 2147483646 w 17975"/>
                <a:gd name="T73" fmla="*/ 2147483646 h 12081"/>
                <a:gd name="T74" fmla="*/ 2147483646 w 17975"/>
                <a:gd name="T75" fmla="*/ 2147483646 h 12081"/>
                <a:gd name="T76" fmla="*/ 2147483646 w 17975"/>
                <a:gd name="T77" fmla="*/ 2147483646 h 12081"/>
                <a:gd name="T78" fmla="*/ 2147483646 w 17975"/>
                <a:gd name="T79" fmla="*/ 2147483646 h 12081"/>
                <a:gd name="T80" fmla="*/ 2147483646 w 17975"/>
                <a:gd name="T81" fmla="*/ 0 h 12081"/>
                <a:gd name="T82" fmla="*/ 2147483646 w 17975"/>
                <a:gd name="T83" fmla="*/ 0 h 120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75"/>
                <a:gd name="T127" fmla="*/ 0 h 12081"/>
                <a:gd name="T128" fmla="*/ 17975 w 17975"/>
                <a:gd name="T129" fmla="*/ 12081 h 120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17" name="Shape 530">
              <a:extLst>
                <a:ext uri="{FF2B5EF4-FFF2-40B4-BE49-F238E27FC236}">
                  <a16:creationId xmlns="" xmlns:a16="http://schemas.microsoft.com/office/drawing/2014/main" id="{35EE2C7F-A28F-4813-DC57-808157C1B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795150"/>
              <a:ext cx="449375" cy="25"/>
            </a:xfrm>
            <a:custGeom>
              <a:avLst/>
              <a:gdLst>
                <a:gd name="T0" fmla="*/ 2147483646 w 17975"/>
                <a:gd name="T1" fmla="*/ 244140625 h 1"/>
                <a:gd name="T2" fmla="*/ 0 w 17975"/>
                <a:gd name="T3" fmla="*/ 244140625 h 1"/>
                <a:gd name="T4" fmla="*/ 0 60000 65536"/>
                <a:gd name="T5" fmla="*/ 0 60000 65536"/>
                <a:gd name="T6" fmla="*/ 0 w 17975"/>
                <a:gd name="T7" fmla="*/ 0 h 1"/>
                <a:gd name="T8" fmla="*/ 17975 w 179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18" name="Shape 531">
              <a:extLst>
                <a:ext uri="{FF2B5EF4-FFF2-40B4-BE49-F238E27FC236}">
                  <a16:creationId xmlns="" xmlns:a16="http://schemas.microsoft.com/office/drawing/2014/main" id="{0C5A32B7-B101-70F5-1A4C-26E622D5A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853000"/>
              <a:ext cx="449375" cy="25"/>
            </a:xfrm>
            <a:custGeom>
              <a:avLst/>
              <a:gdLst>
                <a:gd name="T0" fmla="*/ 0 w 17975"/>
                <a:gd name="T1" fmla="*/ 0 h 1"/>
                <a:gd name="T2" fmla="*/ 2147483646 w 17975"/>
                <a:gd name="T3" fmla="*/ 0 h 1"/>
                <a:gd name="T4" fmla="*/ 0 60000 65536"/>
                <a:gd name="T5" fmla="*/ 0 60000 65536"/>
                <a:gd name="T6" fmla="*/ 0 w 17975"/>
                <a:gd name="T7" fmla="*/ 0 h 1"/>
                <a:gd name="T8" fmla="*/ 17975 w 179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19" name="Shape 532">
              <a:extLst>
                <a:ext uri="{FF2B5EF4-FFF2-40B4-BE49-F238E27FC236}">
                  <a16:creationId xmlns="" xmlns:a16="http://schemas.microsoft.com/office/drawing/2014/main" id="{F820DE6B-78B9-70E0-9EA2-FD621E455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625" y="3893800"/>
              <a:ext cx="161375" cy="25"/>
            </a:xfrm>
            <a:custGeom>
              <a:avLst/>
              <a:gdLst>
                <a:gd name="T0" fmla="*/ 2147483646 w 6455"/>
                <a:gd name="T1" fmla="*/ 0 h 1"/>
                <a:gd name="T2" fmla="*/ 244140625 w 6455"/>
                <a:gd name="T3" fmla="*/ 0 h 1"/>
                <a:gd name="T4" fmla="*/ 0 60000 65536"/>
                <a:gd name="T5" fmla="*/ 0 60000 65536"/>
                <a:gd name="T6" fmla="*/ 0 w 6455"/>
                <a:gd name="T7" fmla="*/ 0 h 1"/>
                <a:gd name="T8" fmla="*/ 6455 w 645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20" name="Shape 533">
              <a:extLst>
                <a:ext uri="{FF2B5EF4-FFF2-40B4-BE49-F238E27FC236}">
                  <a16:creationId xmlns="" xmlns:a16="http://schemas.microsoft.com/office/drawing/2014/main" id="{1063912C-C625-5F48-2FDB-A8CC4CF45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625" y="3933975"/>
              <a:ext cx="110250" cy="25"/>
            </a:xfrm>
            <a:custGeom>
              <a:avLst/>
              <a:gdLst>
                <a:gd name="T0" fmla="*/ 2147483646 w 4410"/>
                <a:gd name="T1" fmla="*/ 244140625 h 1"/>
                <a:gd name="T2" fmla="*/ 244140625 w 4410"/>
                <a:gd name="T3" fmla="*/ 244140625 h 1"/>
                <a:gd name="T4" fmla="*/ 0 60000 65536"/>
                <a:gd name="T5" fmla="*/ 0 60000 65536"/>
                <a:gd name="T6" fmla="*/ 0 w 4410"/>
                <a:gd name="T7" fmla="*/ 0 h 1"/>
                <a:gd name="T8" fmla="*/ 4410 w 441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21" name="Shape 534">
              <a:extLst>
                <a:ext uri="{FF2B5EF4-FFF2-40B4-BE49-F238E27FC236}">
                  <a16:creationId xmlns="" xmlns:a16="http://schemas.microsoft.com/office/drawing/2014/main" id="{1EF29B32-5B73-AA21-0AE1-ACC5F21C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975" y="3899875"/>
              <a:ext cx="62125" cy="40225"/>
            </a:xfrm>
            <a:custGeom>
              <a:avLst/>
              <a:gdLst>
                <a:gd name="T0" fmla="*/ 2147483646 w 2485"/>
                <a:gd name="T1" fmla="*/ 244140625 h 1609"/>
                <a:gd name="T2" fmla="*/ 2147483646 w 2485"/>
                <a:gd name="T3" fmla="*/ 244140625 h 1609"/>
                <a:gd name="T4" fmla="*/ 2147483646 w 2485"/>
                <a:gd name="T5" fmla="*/ 244140625 h 1609"/>
                <a:gd name="T6" fmla="*/ 2147483646 w 2485"/>
                <a:gd name="T7" fmla="*/ 244140625 h 1609"/>
                <a:gd name="T8" fmla="*/ 2147483646 w 2485"/>
                <a:gd name="T9" fmla="*/ 2147483646 h 1609"/>
                <a:gd name="T10" fmla="*/ 2147483646 w 2485"/>
                <a:gd name="T11" fmla="*/ 2147483646 h 1609"/>
                <a:gd name="T12" fmla="*/ 2147483646 w 2485"/>
                <a:gd name="T13" fmla="*/ 2147483646 h 1609"/>
                <a:gd name="T14" fmla="*/ 2147483646 w 2485"/>
                <a:gd name="T15" fmla="*/ 2147483646 h 1609"/>
                <a:gd name="T16" fmla="*/ 2147483646 w 2485"/>
                <a:gd name="T17" fmla="*/ 2147483646 h 1609"/>
                <a:gd name="T18" fmla="*/ 2147483646 w 2485"/>
                <a:gd name="T19" fmla="*/ 2147483646 h 1609"/>
                <a:gd name="T20" fmla="*/ 0 w 2485"/>
                <a:gd name="T21" fmla="*/ 2147483646 h 1609"/>
                <a:gd name="T22" fmla="*/ 0 w 2485"/>
                <a:gd name="T23" fmla="*/ 2147483646 h 1609"/>
                <a:gd name="T24" fmla="*/ 0 w 2485"/>
                <a:gd name="T25" fmla="*/ 2147483646 h 1609"/>
                <a:gd name="T26" fmla="*/ 2147483646 w 2485"/>
                <a:gd name="T27" fmla="*/ 2147483646 h 1609"/>
                <a:gd name="T28" fmla="*/ 2147483646 w 2485"/>
                <a:gd name="T29" fmla="*/ 2147483646 h 1609"/>
                <a:gd name="T30" fmla="*/ 2147483646 w 2485"/>
                <a:gd name="T31" fmla="*/ 2147483646 h 1609"/>
                <a:gd name="T32" fmla="*/ 2147483646 w 2485"/>
                <a:gd name="T33" fmla="*/ 2147483646 h 1609"/>
                <a:gd name="T34" fmla="*/ 2147483646 w 2485"/>
                <a:gd name="T35" fmla="*/ 2147483646 h 1609"/>
                <a:gd name="T36" fmla="*/ 2147483646 w 2485"/>
                <a:gd name="T37" fmla="*/ 2147483646 h 1609"/>
                <a:gd name="T38" fmla="*/ 2147483646 w 2485"/>
                <a:gd name="T39" fmla="*/ 2147483646 h 1609"/>
                <a:gd name="T40" fmla="*/ 2147483646 w 2485"/>
                <a:gd name="T41" fmla="*/ 2147483646 h 1609"/>
                <a:gd name="T42" fmla="*/ 2147483646 w 2485"/>
                <a:gd name="T43" fmla="*/ 2147483646 h 1609"/>
                <a:gd name="T44" fmla="*/ 2147483646 w 2485"/>
                <a:gd name="T45" fmla="*/ 2147483646 h 1609"/>
                <a:gd name="T46" fmla="*/ 2147483646 w 2485"/>
                <a:gd name="T47" fmla="*/ 2147483646 h 1609"/>
                <a:gd name="T48" fmla="*/ 2147483646 w 2485"/>
                <a:gd name="T49" fmla="*/ 2147483646 h 1609"/>
                <a:gd name="T50" fmla="*/ 2147483646 w 2485"/>
                <a:gd name="T51" fmla="*/ 2147483646 h 1609"/>
                <a:gd name="T52" fmla="*/ 2147483646 w 2485"/>
                <a:gd name="T53" fmla="*/ 2147483646 h 1609"/>
                <a:gd name="T54" fmla="*/ 2147483646 w 2485"/>
                <a:gd name="T55" fmla="*/ 2147483646 h 1609"/>
                <a:gd name="T56" fmla="*/ 2147483646 w 2485"/>
                <a:gd name="T57" fmla="*/ 2147483646 h 1609"/>
                <a:gd name="T58" fmla="*/ 2147483646 w 2485"/>
                <a:gd name="T59" fmla="*/ 2147483646 h 1609"/>
                <a:gd name="T60" fmla="*/ 2147483646 w 2485"/>
                <a:gd name="T61" fmla="*/ 2147483646 h 1609"/>
                <a:gd name="T62" fmla="*/ 2147483646 w 2485"/>
                <a:gd name="T63" fmla="*/ 2147483646 h 1609"/>
                <a:gd name="T64" fmla="*/ 2147483646 w 2485"/>
                <a:gd name="T65" fmla="*/ 2147483646 h 1609"/>
                <a:gd name="T66" fmla="*/ 2147483646 w 2485"/>
                <a:gd name="T67" fmla="*/ 2147483646 h 1609"/>
                <a:gd name="T68" fmla="*/ 2147483646 w 2485"/>
                <a:gd name="T69" fmla="*/ 2147483646 h 1609"/>
                <a:gd name="T70" fmla="*/ 2147483646 w 2485"/>
                <a:gd name="T71" fmla="*/ 2147483646 h 1609"/>
                <a:gd name="T72" fmla="*/ 2147483646 w 2485"/>
                <a:gd name="T73" fmla="*/ 2147483646 h 1609"/>
                <a:gd name="T74" fmla="*/ 2147483646 w 2485"/>
                <a:gd name="T75" fmla="*/ 2147483646 h 1609"/>
                <a:gd name="T76" fmla="*/ 2147483646 w 2485"/>
                <a:gd name="T77" fmla="*/ 2147483646 h 1609"/>
                <a:gd name="T78" fmla="*/ 2147483646 w 2485"/>
                <a:gd name="T79" fmla="*/ 244140625 h 1609"/>
                <a:gd name="T80" fmla="*/ 2147483646 w 2485"/>
                <a:gd name="T81" fmla="*/ 244140625 h 1609"/>
                <a:gd name="T82" fmla="*/ 2147483646 w 2485"/>
                <a:gd name="T83" fmla="*/ 244140625 h 16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85"/>
                <a:gd name="T127" fmla="*/ 0 h 1609"/>
                <a:gd name="T128" fmla="*/ 2485 w 2485"/>
                <a:gd name="T129" fmla="*/ 1609 h 16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83FD2D66-3D45-4B92-9626-0B6C591B1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39464"/>
              </p:ext>
            </p:extLst>
          </p:nvPr>
        </p:nvGraphicFramePr>
        <p:xfrm>
          <a:off x="232851" y="5360895"/>
          <a:ext cx="8713091" cy="113833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3646553551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1429536035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815617582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895124098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901233136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278044436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1003883767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3671239000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Оцените суммарный бюджет открытых проектов в прошлом году по сравнению с позапрошлым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053223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="" xmlns:a16="http://schemas.microsoft.com/office/drawing/2014/main" id="{5C6B366E-5789-ED8D-89B8-509CFAA1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9550"/>
            <a:ext cx="7561263" cy="935038"/>
          </a:xfrm>
        </p:spPr>
        <p:txBody>
          <a:bodyPr/>
          <a:lstStyle/>
          <a:p>
            <a:r>
              <a:rPr lang="ru-RU" altLang="ru-RU" sz="2000"/>
              <a:t>Оцените суммарный бюджет открытых проектов в прошлом квартале по сравнению с позапрошлым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21507" name="Номер слайда 1">
            <a:extLst>
              <a:ext uri="{FF2B5EF4-FFF2-40B4-BE49-F238E27FC236}">
                <a16:creationId xmlns="" xmlns:a16="http://schemas.microsoft.com/office/drawing/2014/main" id="{3827482B-B156-D00E-260A-81DA342A0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D0CBCF-C918-46F6-B8C8-D5D0513F96EA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83FD2D66-3D45-4B92-9626-0B6C591B1ED0}"/>
              </a:ext>
            </a:extLst>
          </p:cNvPr>
          <p:cNvGraphicFramePr>
            <a:graphicFrameLocks noGrp="1"/>
          </p:cNvGraphicFramePr>
          <p:nvPr/>
        </p:nvGraphicFramePr>
        <p:xfrm>
          <a:off x="232851" y="5360895"/>
          <a:ext cx="8713091" cy="113833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3646553551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1429536035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815617582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895124098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901233136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278044436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1003883767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3671239000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Оцените суммарный бюджет открытых проектов в прошлом году по сравнению с позапрошлым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0532232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2647EB2-6BD0-4111-8122-5074EF09B73D}"/>
              </a:ext>
            </a:extLst>
          </p:cNvPr>
          <p:cNvSpPr/>
          <p:nvPr/>
        </p:nvSpPr>
        <p:spPr>
          <a:xfrm>
            <a:off x="133821" y="1169863"/>
            <a:ext cx="89111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Евгений Гаврилов</a:t>
            </a:r>
            <a:r>
              <a:rPr lang="ru-RU" sz="1600" dirty="0"/>
              <a:t>, Директор по стратегии и инвестициям «Метафракс </a:t>
            </a:r>
            <a:r>
              <a:rPr lang="ru-RU" sz="1600" dirty="0" err="1"/>
              <a:t>Кемикалс</a:t>
            </a:r>
            <a:r>
              <a:rPr lang="ru-RU" sz="1600" dirty="0" smtClean="0"/>
              <a:t>»: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1" dirty="0" smtClean="0"/>
              <a:t>«Завершилась </a:t>
            </a:r>
            <a:r>
              <a:rPr lang="ru-RU" sz="1600" i="1" dirty="0"/>
              <a:t>перестройка инвестпрограмм компаний из реального сектора экономики. Вначале все проекты встали из-за санкций и нарушений условий контрактов иностранных поставщиков оборудования. Затем был период осознания новой реальности - «актуальны ли все начатые инвестпроекты?». Затем по актуальным проектам был пересмотр состава инвесторов, лицензиаров и поставщиков. Затем было перепроектирование под новые технологии и оборудование из РФ и дружественных стран. А к концу 2023 году выжившие инвестпроекты были перезапущены на новых условиях. При чём, как это обычно бывает на любых рынках, застой вызывает затем резкий рост. Два года экономика оставалась </a:t>
            </a:r>
            <a:r>
              <a:rPr lang="ru-RU" sz="1600" i="1" dirty="0" err="1"/>
              <a:t>недоинвестированной</a:t>
            </a:r>
            <a:r>
              <a:rPr lang="ru-RU" sz="1600" i="1" dirty="0"/>
              <a:t> и теперь нагоняет отставание опережающим </a:t>
            </a:r>
            <a:r>
              <a:rPr lang="ru-RU" sz="1600" i="1" dirty="0" smtClean="0"/>
              <a:t>темпом».</a:t>
            </a:r>
            <a:endParaRPr lang="ru-RU" sz="1600" i="1" dirty="0"/>
          </a:p>
          <a:p>
            <a:endParaRPr lang="ru-RU" sz="1600" dirty="0"/>
          </a:p>
          <a:p>
            <a:r>
              <a:rPr lang="ru-RU" sz="1600" b="1" dirty="0"/>
              <a:t>Антон Ганжа</a:t>
            </a:r>
            <a:r>
              <a:rPr lang="ru-RU" sz="1600" dirty="0"/>
              <a:t>, региональный менеджер «ВЭБ.РФ» в ВО, </a:t>
            </a:r>
            <a:r>
              <a:rPr lang="ru-RU" sz="1600" dirty="0" err="1"/>
              <a:t>к.ф-м.н</a:t>
            </a:r>
            <a:r>
              <a:rPr lang="ru-RU" sz="1600" dirty="0" smtClean="0"/>
              <a:t>.:</a:t>
            </a:r>
            <a:endParaRPr lang="ru-RU" sz="1600" dirty="0"/>
          </a:p>
          <a:p>
            <a:r>
              <a:rPr lang="ru-RU" sz="1600" i="1" dirty="0" smtClean="0"/>
              <a:t>«Суммарный </a:t>
            </a:r>
            <a:r>
              <a:rPr lang="ru-RU" sz="1600" i="1" dirty="0"/>
              <a:t>бюджет проектов вырос в связи с тем, что их стоимость выросла по сравнению с первоначальной (изначально заниженные ожидания инициаторов от финансовых затрат на реализацию, рост стоимости необходимых для реализации проектов ресурсов – стоимость кадров, инфляционные процессы, рост стоимости оборудования и пр</a:t>
            </a:r>
            <a:r>
              <a:rPr lang="ru-RU" sz="1600" i="1" dirty="0" smtClean="0"/>
              <a:t>.)».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030910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="" xmlns:a16="http://schemas.microsoft.com/office/drawing/2014/main" id="{5C6B366E-5789-ED8D-89B8-509CFAA1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9550"/>
            <a:ext cx="7561263" cy="935038"/>
          </a:xfrm>
        </p:spPr>
        <p:txBody>
          <a:bodyPr/>
          <a:lstStyle/>
          <a:p>
            <a:r>
              <a:rPr lang="ru-RU" altLang="ru-RU" sz="2000"/>
              <a:t>Оцените суммарный бюджет открытых проектов в прошлом квартале по сравнению с позапрошлым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21507" name="Номер слайда 1">
            <a:extLst>
              <a:ext uri="{FF2B5EF4-FFF2-40B4-BE49-F238E27FC236}">
                <a16:creationId xmlns="" xmlns:a16="http://schemas.microsoft.com/office/drawing/2014/main" id="{3827482B-B156-D00E-260A-81DA342A0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D0CBCF-C918-46F6-B8C8-D5D0513F96EA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83FD2D66-3D45-4B92-9626-0B6C591B1ED0}"/>
              </a:ext>
            </a:extLst>
          </p:cNvPr>
          <p:cNvGraphicFramePr>
            <a:graphicFrameLocks noGrp="1"/>
          </p:cNvGraphicFramePr>
          <p:nvPr/>
        </p:nvGraphicFramePr>
        <p:xfrm>
          <a:off x="232851" y="5360895"/>
          <a:ext cx="8713091" cy="113833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3646553551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1429536035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815617582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895124098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901233136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278044436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1003883767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3671239000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Оцените суммарный бюджет открытых проектов в прошлом году по сравнению с позапрошлым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053223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138E42-DFD4-41D8-9B35-B9AC9F766F88}"/>
              </a:ext>
            </a:extLst>
          </p:cNvPr>
          <p:cNvSpPr txBox="1"/>
          <p:nvPr/>
        </p:nvSpPr>
        <p:spPr>
          <a:xfrm>
            <a:off x="250728" y="1340768"/>
            <a:ext cx="84394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Гришин Максим Олегович</a:t>
            </a:r>
            <a:r>
              <a:rPr lang="ru-RU" sz="1600" dirty="0"/>
              <a:t>, Член правления СОВНЕТ, Исполнительный директор </a:t>
            </a:r>
            <a:r>
              <a:rPr lang="ru-RU" sz="1600" dirty="0" smtClean="0"/>
              <a:t>Ассоциации «Евразийское </a:t>
            </a:r>
            <a:r>
              <a:rPr lang="ru-RU" sz="1600" dirty="0"/>
              <a:t>сообщество практиков прогрессивного пакетирования работ (AWP</a:t>
            </a:r>
            <a:r>
              <a:rPr lang="ru-RU" sz="1600" dirty="0" smtClean="0"/>
              <a:t>)»:</a:t>
            </a:r>
            <a:endParaRPr lang="ru-RU" sz="1600" dirty="0"/>
          </a:p>
          <a:p>
            <a:r>
              <a:rPr lang="ru-RU" sz="1600" i="1" dirty="0" smtClean="0"/>
              <a:t>«Увеличились </a:t>
            </a:r>
            <a:r>
              <a:rPr lang="ru-RU" sz="1600" i="1" dirty="0"/>
              <a:t>значительно бюджеты проектов при этом прирост инвестиционных проектов меньше. Можно предположить, что запускаются более крупные </a:t>
            </a:r>
            <a:r>
              <a:rPr lang="ru-RU" sz="1600" i="1" dirty="0" smtClean="0"/>
              <a:t>проекты».</a:t>
            </a:r>
            <a:endParaRPr lang="en-US" sz="1600" i="1" dirty="0"/>
          </a:p>
          <a:p>
            <a:endParaRPr lang="en-US" sz="1600" dirty="0"/>
          </a:p>
          <a:p>
            <a:r>
              <a:rPr lang="ru-RU" sz="1600" b="1" dirty="0"/>
              <a:t>Михаил Белов</a:t>
            </a:r>
            <a:r>
              <a:rPr lang="ru-RU" sz="1600" dirty="0"/>
              <a:t>, Директор проектов </a:t>
            </a:r>
            <a:r>
              <a:rPr lang="en-US" sz="1600" dirty="0" smtClean="0"/>
              <a:t>VK</a:t>
            </a:r>
            <a:r>
              <a:rPr lang="ru-RU" sz="1600" dirty="0" smtClean="0"/>
              <a:t> </a:t>
            </a:r>
            <a:r>
              <a:rPr lang="en-US" sz="1600" dirty="0"/>
              <a:t>PMP, </a:t>
            </a:r>
            <a:r>
              <a:rPr lang="en-US" sz="1600" dirty="0" err="1"/>
              <a:t>PgMP</a:t>
            </a:r>
            <a:r>
              <a:rPr lang="en-US" sz="1600" dirty="0"/>
              <a:t>, </a:t>
            </a:r>
            <a:r>
              <a:rPr lang="en-US" sz="1600" dirty="0" err="1"/>
              <a:t>PfMP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ru-RU" sz="1600" dirty="0" smtClean="0"/>
              <a:t>:</a:t>
            </a:r>
            <a:endParaRPr lang="en-US" sz="1600" dirty="0"/>
          </a:p>
          <a:p>
            <a:r>
              <a:rPr lang="ru-RU" sz="1600" i="1" dirty="0" smtClean="0"/>
              <a:t>«Я </a:t>
            </a:r>
            <a:r>
              <a:rPr lang="ru-RU" sz="1600" i="1" dirty="0"/>
              <a:t>на один из прошлых вопросов говорил, что кажется, будто нащупывают варианты инвестиций. Но нащупывают - дорого. Ценой ошибок или же в связи с тем, что во многом спрос превышает предложения и цены за счёт этого растут - вопрос </a:t>
            </a:r>
            <a:r>
              <a:rPr lang="ru-RU" sz="1600" i="1" dirty="0" smtClean="0"/>
              <a:t>открытый».</a:t>
            </a:r>
            <a:endParaRPr lang="ru-RU" sz="1600" i="1" dirty="0"/>
          </a:p>
          <a:p>
            <a:endParaRPr lang="ru-RU" sz="1600" dirty="0"/>
          </a:p>
          <a:p>
            <a:pPr>
              <a:defRPr/>
            </a:pPr>
            <a:r>
              <a:rPr lang="ru-RU" altLang="ru-RU" sz="1600" b="1" dirty="0"/>
              <a:t>Белов Дмитрий</a:t>
            </a:r>
            <a:r>
              <a:rPr lang="ru-RU" altLang="ru-RU" sz="1600" dirty="0"/>
              <a:t>, к.э.н., Директор по инвестициям федерального девелопера </a:t>
            </a:r>
            <a:r>
              <a:rPr lang="en-US" altLang="ru-RU" sz="1600" dirty="0"/>
              <a:t>AVA Group</a:t>
            </a:r>
            <a:r>
              <a:rPr lang="ru-RU" altLang="ru-RU" sz="1600" dirty="0"/>
              <a:t>:</a:t>
            </a:r>
          </a:p>
          <a:p>
            <a:pPr>
              <a:defRPr/>
            </a:pPr>
            <a:r>
              <a:rPr lang="ru-RU" altLang="ru-RU" sz="1600" i="1" dirty="0"/>
              <a:t>«Опять же, тенденция такова: проектов стало больше, общий бюджет на все проекты вырос. Но если говорить конкретно о росте бюджетов проектов, то есть удорожании, то рост расходной части есть, хоть и не очевиден. По сути, «жирок», заложенный на удорожание материалов/работ по статьям, уже «съеден», но общие бюджеты </a:t>
            </a:r>
            <a:r>
              <a:rPr lang="ru-RU" altLang="ru-RU" sz="1600" i="1" u="sng" dirty="0"/>
              <a:t>пока</a:t>
            </a:r>
            <a:r>
              <a:rPr lang="ru-RU" altLang="ru-RU" sz="1600" i="1" dirty="0"/>
              <a:t> остались в рамках ранее утверждённых</a:t>
            </a:r>
            <a:r>
              <a:rPr lang="ru-RU" altLang="ru-RU" sz="1600" i="1" dirty="0" smtClean="0"/>
              <a:t>».</a:t>
            </a:r>
            <a:endParaRPr lang="ru-RU" altLang="ru-RU" sz="1600" i="1" dirty="0"/>
          </a:p>
          <a:p>
            <a:endParaRPr lang="ru-RU" sz="16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733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8">
            <a:extLst>
              <a:ext uri="{FF2B5EF4-FFF2-40B4-BE49-F238E27FC236}">
                <a16:creationId xmlns="" xmlns:a16="http://schemas.microsoft.com/office/drawing/2014/main" id="{DCB27155-E959-4C7E-762F-C91BFEC1E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0000">
            <a:off x="641871" y="1391229"/>
            <a:ext cx="14700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>
            <a:extLst>
              <a:ext uri="{FF2B5EF4-FFF2-40B4-BE49-F238E27FC236}">
                <a16:creationId xmlns="" xmlns:a16="http://schemas.microsoft.com/office/drawing/2014/main" id="{A4BAEE9A-B74D-BF37-5BEA-6FD33567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93663"/>
            <a:ext cx="7561262" cy="935037"/>
          </a:xfrm>
        </p:spPr>
        <p:txBody>
          <a:bodyPr/>
          <a:lstStyle/>
          <a:p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/>
              <a:t>Спрогнозируйте изменения в количестве организационных проектов в течении следующего квартала</a:t>
            </a:r>
            <a:br>
              <a:rPr lang="ru-RU" altLang="ru-RU" sz="2000"/>
            </a:br>
            <a:r>
              <a:rPr lang="ru-RU" altLang="ru-RU" sz="2000"/>
              <a:t/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23556" name="Номер слайда 1">
            <a:extLst>
              <a:ext uri="{FF2B5EF4-FFF2-40B4-BE49-F238E27FC236}">
                <a16:creationId xmlns="" xmlns:a16="http://schemas.microsoft.com/office/drawing/2014/main" id="{F1082253-816B-2374-D0CE-CE8C76C7A0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140EBF-33C4-48C8-A022-35E8C77965E3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23557" name="Рисунок 21">
            <a:extLst>
              <a:ext uri="{FF2B5EF4-FFF2-40B4-BE49-F238E27FC236}">
                <a16:creationId xmlns="" xmlns:a16="http://schemas.microsoft.com/office/drawing/2014/main" id="{C938BBB2-D93C-574E-72A2-71ACED5C8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77988"/>
            <a:ext cx="7635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2">
            <a:extLst>
              <a:ext uri="{FF2B5EF4-FFF2-40B4-BE49-F238E27FC236}">
                <a16:creationId xmlns="" xmlns:a16="http://schemas.microsoft.com/office/drawing/2014/main" id="{9978EE42-3F2E-13B4-E3BD-288D7139C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" y="2845770"/>
            <a:ext cx="8415338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Исходные данные: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больше – 50%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Осталось без изменений – 41%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меньше – 9%</a:t>
            </a: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Calibri" panose="020F0502020204030204" pitchFamily="34" charset="0"/>
              </a:rPr>
              <a:t>Комментарий Михаила Фролова - партнёр компании «Технология Доверия» (ранее </a:t>
            </a:r>
            <a:r>
              <a:rPr lang="ru-RU" altLang="ru-RU" sz="1600" dirty="0" err="1">
                <a:latin typeface="Calibri" panose="020F0502020204030204" pitchFamily="34" charset="0"/>
              </a:rPr>
              <a:t>PwC</a:t>
            </a:r>
            <a:r>
              <a:rPr lang="ru-RU" altLang="ru-RU" sz="1600" dirty="0">
                <a:latin typeface="Calibri" panose="020F0502020204030204" pitchFamily="34" charset="0"/>
              </a:rPr>
              <a:t>):</a:t>
            </a:r>
            <a:endParaRPr lang="ru-RU" altLang="ru-RU" sz="1600" b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«Индекс будущего роста количества организационных проектов показал рекордный результат – половина респондентов ожидают рост, что говорит о том, что компании все более активнее инвестируют в развитие.»</a:t>
            </a:r>
          </a:p>
        </p:txBody>
      </p:sp>
      <p:sp>
        <p:nvSpPr>
          <p:cNvPr id="23559" name="TextBox 7">
            <a:extLst>
              <a:ext uri="{FF2B5EF4-FFF2-40B4-BE49-F238E27FC236}">
                <a16:creationId xmlns="" xmlns:a16="http://schemas.microsoft.com/office/drawing/2014/main" id="{2BAA37A4-6ECD-DED0-6004-70F2655ED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1450975"/>
            <a:ext cx="3046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B0F0"/>
                </a:solidFill>
                <a:latin typeface="Cambria" panose="02040503050406030204" pitchFamily="18" charset="0"/>
              </a:rPr>
              <a:t>Прогноз по количеству организационных проектов </a:t>
            </a:r>
            <a:endParaRPr lang="en-US" altLang="ru-RU" sz="180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Group 46">
            <a:extLst>
              <a:ext uri="{FF2B5EF4-FFF2-40B4-BE49-F238E27FC236}">
                <a16:creationId xmlns="" xmlns:a16="http://schemas.microsoft.com/office/drawing/2014/main" id="{037E6505-DCA5-924D-2F3E-6A59FA477138}"/>
              </a:ext>
            </a:extLst>
          </p:cNvPr>
          <p:cNvGrpSpPr/>
          <p:nvPr/>
        </p:nvGrpSpPr>
        <p:grpSpPr>
          <a:xfrm>
            <a:off x="7020272" y="1778623"/>
            <a:ext cx="1119893" cy="517436"/>
            <a:chOff x="2791098" y="4213252"/>
            <a:chExt cx="991161" cy="365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 47">
              <a:extLst>
                <a:ext uri="{FF2B5EF4-FFF2-40B4-BE49-F238E27FC236}">
                  <a16:creationId xmlns="" xmlns:a16="http://schemas.microsoft.com/office/drawing/2014/main" id="{047EA732-7DC7-11E6-EB51-F7097C085E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8" y="4213252"/>
              <a:ext cx="720196" cy="365760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E21CB81-EB03-A0B9-36BE-E47CC711E3E9}"/>
                </a:ext>
              </a:extLst>
            </p:cNvPr>
            <p:cNvSpPr txBox="1"/>
            <p:nvPr/>
          </p:nvSpPr>
          <p:spPr>
            <a:xfrm>
              <a:off x="2930684" y="4224486"/>
              <a:ext cx="851575" cy="1958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mbria" pitchFamily="18" charset="0"/>
                </a:rPr>
                <a:t>70,5</a:t>
              </a:r>
              <a:endParaRPr lang="en-US" sz="12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12" name="Rectangle 34">
            <a:extLst>
              <a:ext uri="{FF2B5EF4-FFF2-40B4-BE49-F238E27FC236}">
                <a16:creationId xmlns="" xmlns:a16="http://schemas.microsoft.com/office/drawing/2014/main" id="{EB7AB6C1-68EF-6872-23FC-05906113DA08}"/>
              </a:ext>
            </a:extLst>
          </p:cNvPr>
          <p:cNvSpPr/>
          <p:nvPr/>
        </p:nvSpPr>
        <p:spPr>
          <a:xfrm flipV="1">
            <a:off x="5219700" y="2408238"/>
            <a:ext cx="1954213" cy="8731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="" xmlns:a16="http://schemas.microsoft.com/office/drawing/2014/main" id="{1C7FEC95-5604-F82D-1348-B3B1CA0DC813}"/>
              </a:ext>
            </a:extLst>
          </p:cNvPr>
          <p:cNvSpPr/>
          <p:nvPr/>
        </p:nvSpPr>
        <p:spPr>
          <a:xfrm>
            <a:off x="5219700" y="2584450"/>
            <a:ext cx="2762250" cy="1031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63" name="Рисунок 8">
            <a:extLst>
              <a:ext uri="{FF2B5EF4-FFF2-40B4-BE49-F238E27FC236}">
                <a16:creationId xmlns="" xmlns:a16="http://schemas.microsoft.com/office/drawing/2014/main" id="{DCAF5FE0-9C67-3B16-15D2-CC3AAD2E5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0000">
            <a:off x="221457" y="1425403"/>
            <a:ext cx="14700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4" name="Shape 559">
            <a:extLst>
              <a:ext uri="{FF2B5EF4-FFF2-40B4-BE49-F238E27FC236}">
                <a16:creationId xmlns="" xmlns:a16="http://schemas.microsoft.com/office/drawing/2014/main" id="{6518F609-6196-EFB3-0880-14166523E427}"/>
              </a:ext>
            </a:extLst>
          </p:cNvPr>
          <p:cNvGrpSpPr>
            <a:grpSpLocks/>
          </p:cNvGrpSpPr>
          <p:nvPr/>
        </p:nvGrpSpPr>
        <p:grpSpPr bwMode="auto">
          <a:xfrm>
            <a:off x="713467" y="1808077"/>
            <a:ext cx="777875" cy="593725"/>
            <a:chOff x="4604550" y="3714775"/>
            <a:chExt cx="439625" cy="319075"/>
          </a:xfrm>
        </p:grpSpPr>
        <p:sp>
          <p:nvSpPr>
            <p:cNvPr id="23565" name="Shape 560">
              <a:extLst>
                <a:ext uri="{FF2B5EF4-FFF2-40B4-BE49-F238E27FC236}">
                  <a16:creationId xmlns="" xmlns:a16="http://schemas.microsoft.com/office/drawing/2014/main" id="{6A325FB8-AD50-72C8-651C-C9D6D21F6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550" y="3714775"/>
              <a:ext cx="439625" cy="319075"/>
            </a:xfrm>
            <a:custGeom>
              <a:avLst/>
              <a:gdLst>
                <a:gd name="T0" fmla="*/ 244140625 w 17585"/>
                <a:gd name="T1" fmla="*/ 244140625 h 12763"/>
                <a:gd name="T2" fmla="*/ 244140625 w 17585"/>
                <a:gd name="T3" fmla="*/ 2147483646 h 12763"/>
                <a:gd name="T4" fmla="*/ 244140625 w 17585"/>
                <a:gd name="T5" fmla="*/ 2147483646 h 12763"/>
                <a:gd name="T6" fmla="*/ 244140625 w 17585"/>
                <a:gd name="T7" fmla="*/ 2147483646 h 12763"/>
                <a:gd name="T8" fmla="*/ 2147483646 w 17585"/>
                <a:gd name="T9" fmla="*/ 2147483646 h 12763"/>
                <a:gd name="T10" fmla="*/ 2147483646 w 17585"/>
                <a:gd name="T11" fmla="*/ 2147483646 h 12763"/>
                <a:gd name="T12" fmla="*/ 2147483646 w 17585"/>
                <a:gd name="T13" fmla="*/ 2147483646 h 12763"/>
                <a:gd name="T14" fmla="*/ 2147483646 w 17585"/>
                <a:gd name="T15" fmla="*/ 2147483646 h 12763"/>
                <a:gd name="T16" fmla="*/ 2147483646 w 17585"/>
                <a:gd name="T17" fmla="*/ 2147483646 h 12763"/>
                <a:gd name="T18" fmla="*/ 2147483646 w 17585"/>
                <a:gd name="T19" fmla="*/ 2147483646 h 12763"/>
                <a:gd name="T20" fmla="*/ 2147483646 w 17585"/>
                <a:gd name="T21" fmla="*/ 2147483646 h 12763"/>
                <a:gd name="T22" fmla="*/ 2147483646 w 17585"/>
                <a:gd name="T23" fmla="*/ 2147483646 h 127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585"/>
                <a:gd name="T37" fmla="*/ 0 h 12763"/>
                <a:gd name="T38" fmla="*/ 17585 w 17585"/>
                <a:gd name="T39" fmla="*/ 12763 h 127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66" name="Shape 561">
              <a:extLst>
                <a:ext uri="{FF2B5EF4-FFF2-40B4-BE49-F238E27FC236}">
                  <a16:creationId xmlns="" xmlns:a16="http://schemas.microsoft.com/office/drawing/2014/main" id="{27971487-6991-8751-1DB4-0626EE92D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175" y="3761675"/>
              <a:ext cx="354400" cy="213725"/>
            </a:xfrm>
            <a:custGeom>
              <a:avLst/>
              <a:gdLst>
                <a:gd name="T0" fmla="*/ 244140625 w 14176"/>
                <a:gd name="T1" fmla="*/ 2147483646 h 8549"/>
                <a:gd name="T2" fmla="*/ 2147483646 w 14176"/>
                <a:gd name="T3" fmla="*/ 2147483646 h 8549"/>
                <a:gd name="T4" fmla="*/ 2147483646 w 14176"/>
                <a:gd name="T5" fmla="*/ 2147483646 h 8549"/>
                <a:gd name="T6" fmla="*/ 2147483646 w 14176"/>
                <a:gd name="T7" fmla="*/ 2147483646 h 8549"/>
                <a:gd name="T8" fmla="*/ 2147483646 w 14176"/>
                <a:gd name="T9" fmla="*/ 2147483646 h 8549"/>
                <a:gd name="T10" fmla="*/ 2147483646 w 14176"/>
                <a:gd name="T11" fmla="*/ 2147483646 h 8549"/>
                <a:gd name="T12" fmla="*/ 2147483646 w 14176"/>
                <a:gd name="T13" fmla="*/ 2147483646 h 8549"/>
                <a:gd name="T14" fmla="*/ 2147483646 w 14176"/>
                <a:gd name="T15" fmla="*/ 2147483646 h 8549"/>
                <a:gd name="T16" fmla="*/ 2147483646 w 14176"/>
                <a:gd name="T17" fmla="*/ 2147483646 h 8549"/>
                <a:gd name="T18" fmla="*/ 2147483646 w 14176"/>
                <a:gd name="T19" fmla="*/ 2147483646 h 8549"/>
                <a:gd name="T20" fmla="*/ 2147483646 w 14176"/>
                <a:gd name="T21" fmla="*/ 2147483646 h 8549"/>
                <a:gd name="T22" fmla="*/ 2147483646 w 14176"/>
                <a:gd name="T23" fmla="*/ 2147483646 h 8549"/>
                <a:gd name="T24" fmla="*/ 2147483646 w 14176"/>
                <a:gd name="T25" fmla="*/ 2147483646 h 8549"/>
                <a:gd name="T26" fmla="*/ 2147483646 w 14176"/>
                <a:gd name="T27" fmla="*/ 2147483646 h 8549"/>
                <a:gd name="T28" fmla="*/ 2147483646 w 14176"/>
                <a:gd name="T29" fmla="*/ 2147483646 h 8549"/>
                <a:gd name="T30" fmla="*/ 2147483646 w 14176"/>
                <a:gd name="T31" fmla="*/ 0 h 85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176"/>
                <a:gd name="T49" fmla="*/ 0 h 8549"/>
                <a:gd name="T50" fmla="*/ 14176 w 14176"/>
                <a:gd name="T51" fmla="*/ 8549 h 85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9970B501-A50D-40DC-9642-FD4B4CEAF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836465"/>
              </p:ext>
            </p:extLst>
          </p:nvPr>
        </p:nvGraphicFramePr>
        <p:xfrm>
          <a:off x="215454" y="5261777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211958579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377394120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887225181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249436341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805127496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254386268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2284910472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2736769186"/>
                  </a:ext>
                </a:extLst>
              </a:tr>
              <a:tr h="438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Спрогнозируйте изменения количества организационных проектов в вашей организации в течении следующего квартала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566409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Заголовок 1">
            <a:extLst>
              <a:ext uri="{FF2B5EF4-FFF2-40B4-BE49-F238E27FC236}">
                <a16:creationId xmlns="" xmlns:a16="http://schemas.microsoft.com/office/drawing/2014/main" id="{A4BAEE9A-B74D-BF37-5BEA-6FD33567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93663"/>
            <a:ext cx="7561262" cy="935037"/>
          </a:xfrm>
        </p:spPr>
        <p:txBody>
          <a:bodyPr/>
          <a:lstStyle/>
          <a:p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Спрогнозируйте изменения в количестве организационных проектов в течении следующего квартала</a:t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2000" dirty="0"/>
          </a:p>
        </p:txBody>
      </p:sp>
      <p:sp>
        <p:nvSpPr>
          <p:cNvPr id="23556" name="Номер слайда 1">
            <a:extLst>
              <a:ext uri="{FF2B5EF4-FFF2-40B4-BE49-F238E27FC236}">
                <a16:creationId xmlns="" xmlns:a16="http://schemas.microsoft.com/office/drawing/2014/main" id="{F1082253-816B-2374-D0CE-CE8C76C7A0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140EBF-33C4-48C8-A022-35E8C77965E3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9970B501-A50D-40DC-9642-FD4B4CEAFFC9}"/>
              </a:ext>
            </a:extLst>
          </p:cNvPr>
          <p:cNvGraphicFramePr>
            <a:graphicFrameLocks noGrp="1"/>
          </p:cNvGraphicFramePr>
          <p:nvPr/>
        </p:nvGraphicFramePr>
        <p:xfrm>
          <a:off x="215454" y="5261777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211958579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377394120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887225181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249436341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805127496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254386268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2284910472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2736769186"/>
                  </a:ext>
                </a:extLst>
              </a:tr>
              <a:tr h="438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Спрогнозируйте изменения количества организационных проектов в вашей организации в течении следующего квартала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566409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6DAF99-CEDA-4910-A9B9-C12234BCE618}"/>
              </a:ext>
            </a:extLst>
          </p:cNvPr>
          <p:cNvSpPr txBox="1"/>
          <p:nvPr/>
        </p:nvSpPr>
        <p:spPr>
          <a:xfrm>
            <a:off x="408111" y="1340768"/>
            <a:ext cx="8327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Антон Ганжа</a:t>
            </a:r>
            <a:r>
              <a:rPr lang="ru-RU" sz="1600" dirty="0"/>
              <a:t>, региональный менеджер «ВЭБ.РФ» в ВО, </a:t>
            </a:r>
            <a:r>
              <a:rPr lang="ru-RU" sz="1600" dirty="0" err="1"/>
              <a:t>к.ф-м.н</a:t>
            </a:r>
            <a:r>
              <a:rPr lang="ru-RU" sz="1600" dirty="0" smtClean="0"/>
              <a:t>.:</a:t>
            </a:r>
            <a:endParaRPr lang="ru-RU" sz="1600" dirty="0"/>
          </a:p>
          <a:p>
            <a:r>
              <a:rPr lang="ru-RU" sz="1600" i="1" dirty="0" smtClean="0"/>
              <a:t>«В </a:t>
            </a:r>
            <a:r>
              <a:rPr lang="ru-RU" sz="1600" i="1" dirty="0"/>
              <a:t>2024 году возможно их увеличение при дальнейших сдвигах структуры заказов и/или увеличения их объемов. Срок начала реализации – конец 1-го – начало 2-го кварталов 2024 </a:t>
            </a:r>
            <a:r>
              <a:rPr lang="ru-RU" sz="1600" i="1" dirty="0" smtClean="0"/>
              <a:t>года».</a:t>
            </a:r>
            <a:endParaRPr lang="en-US" sz="1600" i="1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ru-RU" sz="1600" b="1" dirty="0"/>
              <a:t>Михаил Белов</a:t>
            </a:r>
            <a:r>
              <a:rPr lang="ru-RU" sz="1600" dirty="0"/>
              <a:t>, Директор проектов </a:t>
            </a:r>
            <a:r>
              <a:rPr lang="en-US" sz="1600" dirty="0" smtClean="0"/>
              <a:t>VK</a:t>
            </a:r>
            <a:r>
              <a:rPr lang="ru-RU" sz="1600" dirty="0" smtClean="0"/>
              <a:t>, </a:t>
            </a:r>
            <a:r>
              <a:rPr lang="en-US" sz="1600" dirty="0"/>
              <a:t>PMP, </a:t>
            </a:r>
            <a:r>
              <a:rPr lang="en-US" sz="1600" dirty="0" err="1"/>
              <a:t>PgMP</a:t>
            </a:r>
            <a:r>
              <a:rPr lang="en-US" sz="1600" dirty="0"/>
              <a:t>, </a:t>
            </a:r>
            <a:r>
              <a:rPr lang="en-US" sz="1600" dirty="0" err="1"/>
              <a:t>PfMP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ru-RU" sz="1600" dirty="0" smtClean="0"/>
              <a:t>:</a:t>
            </a:r>
            <a:endParaRPr lang="en-US" sz="1600" dirty="0"/>
          </a:p>
          <a:p>
            <a:r>
              <a:rPr lang="ru-RU" sz="1600" i="1" dirty="0" smtClean="0"/>
              <a:t>«Респонденты </a:t>
            </a:r>
            <a:r>
              <a:rPr lang="ru-RU" sz="1600" i="1" dirty="0"/>
              <a:t>в большинстве своём считают, что в текущем виде организации могут не справится и прогнозируют рост </a:t>
            </a:r>
            <a:r>
              <a:rPr lang="ru-RU" sz="1600" i="1" dirty="0" err="1"/>
              <a:t>оргизменений</a:t>
            </a:r>
            <a:r>
              <a:rPr lang="ru-RU" sz="1600" i="1" dirty="0"/>
              <a:t>. Запасы подъели, кто стабилен - инвестирует и ищет варианты оптимизации, кто нет - ищет варианты </a:t>
            </a:r>
            <a:r>
              <a:rPr lang="ru-RU" sz="1600" i="1" dirty="0" smtClean="0"/>
              <a:t>оптимизации».</a:t>
            </a:r>
            <a:endParaRPr lang="ru-RU" sz="1600" i="1" dirty="0"/>
          </a:p>
          <a:p>
            <a:endParaRPr lang="ru-RU" sz="1600" dirty="0"/>
          </a:p>
          <a:p>
            <a:endParaRPr lang="ru-RU" sz="1600" dirty="0"/>
          </a:p>
          <a:p>
            <a:pPr>
              <a:defRPr/>
            </a:pPr>
            <a:r>
              <a:rPr lang="ru-RU" altLang="ru-RU" sz="1600" b="1" dirty="0"/>
              <a:t>Белов Дмитрий</a:t>
            </a:r>
            <a:r>
              <a:rPr lang="ru-RU" altLang="ru-RU" sz="1600" dirty="0"/>
              <a:t>, к.э.н., Директор по инвестициям федерального девелопера </a:t>
            </a:r>
            <a:r>
              <a:rPr lang="en-US" altLang="ru-RU" sz="1600" dirty="0"/>
              <a:t>AVA Group</a:t>
            </a:r>
            <a:r>
              <a:rPr lang="ru-RU" altLang="ru-RU" sz="1600" dirty="0"/>
              <a:t>:</a:t>
            </a:r>
          </a:p>
          <a:p>
            <a:pPr>
              <a:defRPr/>
            </a:pPr>
            <a:r>
              <a:rPr lang="ru-RU" altLang="ru-RU" sz="1600" i="1" dirty="0"/>
              <a:t>«Количество проектов уже взяло тренд на увеличение, полагаю, что этот рост </a:t>
            </a:r>
            <a:r>
              <a:rPr lang="ru-RU" altLang="ru-RU" sz="1600" i="1" dirty="0" smtClean="0"/>
              <a:t>продолжится».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011333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8">
            <a:extLst>
              <a:ext uri="{FF2B5EF4-FFF2-40B4-BE49-F238E27FC236}">
                <a16:creationId xmlns="" xmlns:a16="http://schemas.microsoft.com/office/drawing/2014/main" id="{FEEEFDC1-272E-6E95-DD85-1CEB93D0E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0000">
            <a:off x="574979" y="1512394"/>
            <a:ext cx="14700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1">
            <a:extLst>
              <a:ext uri="{FF2B5EF4-FFF2-40B4-BE49-F238E27FC236}">
                <a16:creationId xmlns="" xmlns:a16="http://schemas.microsoft.com/office/drawing/2014/main" id="{9871E036-03C2-7FB1-C0FD-CDE0E1DF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93663"/>
            <a:ext cx="7561262" cy="935037"/>
          </a:xfrm>
        </p:spPr>
        <p:txBody>
          <a:bodyPr/>
          <a:lstStyle/>
          <a:p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Спрогнозируйте изменения в количестве инвестиционных проектов в течении следующего квартала</a:t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2000" dirty="0"/>
          </a:p>
        </p:txBody>
      </p:sp>
      <p:sp>
        <p:nvSpPr>
          <p:cNvPr id="24580" name="Номер слайда 1">
            <a:extLst>
              <a:ext uri="{FF2B5EF4-FFF2-40B4-BE49-F238E27FC236}">
                <a16:creationId xmlns="" xmlns:a16="http://schemas.microsoft.com/office/drawing/2014/main" id="{7A33E28F-A8F3-F5A4-86B4-23E8CAAC86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3F764D-9207-4814-A5AE-6A9FE5D693A8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24581" name="Рисунок 21">
            <a:extLst>
              <a:ext uri="{FF2B5EF4-FFF2-40B4-BE49-F238E27FC236}">
                <a16:creationId xmlns="" xmlns:a16="http://schemas.microsoft.com/office/drawing/2014/main" id="{F45EE547-6F37-075E-9ABC-71735B84C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77988"/>
            <a:ext cx="7635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2">
            <a:extLst>
              <a:ext uri="{FF2B5EF4-FFF2-40B4-BE49-F238E27FC236}">
                <a16:creationId xmlns="" xmlns:a16="http://schemas.microsoft.com/office/drawing/2014/main" id="{5E3B1D77-7A6A-4BA7-DBF9-7B09BB72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2855078"/>
            <a:ext cx="8415338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Исходные данные: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больше – 44%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Осталось без изменений – 44%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меньше – 12%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Calibri" panose="020F0502020204030204" pitchFamily="34" charset="0"/>
              </a:rPr>
              <a:t>Комментарий Михаила Фролова - партнёр компании «Технология Доверия» (ранее </a:t>
            </a:r>
            <a:r>
              <a:rPr lang="ru-RU" altLang="ru-RU" sz="1600" dirty="0" err="1">
                <a:latin typeface="Calibri" panose="020F0502020204030204" pitchFamily="34" charset="0"/>
              </a:rPr>
              <a:t>PwC</a:t>
            </a:r>
            <a:r>
              <a:rPr lang="ru-RU" altLang="ru-RU" sz="1600" dirty="0">
                <a:latin typeface="Calibri" panose="020F0502020204030204" pitchFamily="34" charset="0"/>
              </a:rPr>
              <a:t>):</a:t>
            </a:r>
            <a:endParaRPr lang="ru-RU" altLang="ru-RU" sz="1600" b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«Индекс будущего роста количества проектов составил 66, что привычно несколько ниже показателя по организационным проектам, но также указывает на ожидания респондентов по активной работе на инвестиционных проектах в ближайшем будущем.»</a:t>
            </a:r>
          </a:p>
        </p:txBody>
      </p:sp>
      <p:sp>
        <p:nvSpPr>
          <p:cNvPr id="24583" name="TextBox 7">
            <a:extLst>
              <a:ext uri="{FF2B5EF4-FFF2-40B4-BE49-F238E27FC236}">
                <a16:creationId xmlns="" xmlns:a16="http://schemas.microsoft.com/office/drawing/2014/main" id="{0C59399F-5E6B-33E0-7B48-43A4603BE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1450975"/>
            <a:ext cx="3046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B0F0"/>
                </a:solidFill>
                <a:latin typeface="Cambria" panose="02040503050406030204" pitchFamily="18" charset="0"/>
              </a:rPr>
              <a:t>Прогноз по количеству инвестиционных  проектов </a:t>
            </a:r>
            <a:endParaRPr lang="en-US" altLang="ru-RU" sz="18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Group 46">
            <a:extLst>
              <a:ext uri="{FF2B5EF4-FFF2-40B4-BE49-F238E27FC236}">
                <a16:creationId xmlns="" xmlns:a16="http://schemas.microsoft.com/office/drawing/2014/main" id="{C22749FA-2F5F-BA93-2AE6-B3C37B68E511}"/>
              </a:ext>
            </a:extLst>
          </p:cNvPr>
          <p:cNvGrpSpPr/>
          <p:nvPr/>
        </p:nvGrpSpPr>
        <p:grpSpPr>
          <a:xfrm>
            <a:off x="7020272" y="1778623"/>
            <a:ext cx="1119893" cy="517436"/>
            <a:chOff x="2791098" y="4213252"/>
            <a:chExt cx="991161" cy="365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 47">
              <a:extLst>
                <a:ext uri="{FF2B5EF4-FFF2-40B4-BE49-F238E27FC236}">
                  <a16:creationId xmlns="" xmlns:a16="http://schemas.microsoft.com/office/drawing/2014/main" id="{02445792-D316-5D54-30F1-1D47056236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8" y="4213252"/>
              <a:ext cx="720196" cy="365760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E41D723-DE33-07EE-F3C6-7BE51C96A1B0}"/>
                </a:ext>
              </a:extLst>
            </p:cNvPr>
            <p:cNvSpPr txBox="1"/>
            <p:nvPr/>
          </p:nvSpPr>
          <p:spPr>
            <a:xfrm>
              <a:off x="2930684" y="4224486"/>
              <a:ext cx="851575" cy="1958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mbria" pitchFamily="18" charset="0"/>
                </a:rPr>
                <a:t>66,0</a:t>
              </a:r>
              <a:endParaRPr lang="en-US" sz="12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12" name="Rectangle 34">
            <a:extLst>
              <a:ext uri="{FF2B5EF4-FFF2-40B4-BE49-F238E27FC236}">
                <a16:creationId xmlns="" xmlns:a16="http://schemas.microsoft.com/office/drawing/2014/main" id="{5DF7C64D-B1A1-B4AE-2269-745C490742FB}"/>
              </a:ext>
            </a:extLst>
          </p:cNvPr>
          <p:cNvSpPr/>
          <p:nvPr/>
        </p:nvSpPr>
        <p:spPr>
          <a:xfrm flipV="1">
            <a:off x="5219700" y="2408238"/>
            <a:ext cx="1954213" cy="8731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="" xmlns:a16="http://schemas.microsoft.com/office/drawing/2014/main" id="{30D227D1-2ABE-C8B8-E5D7-AB2D7EC95D29}"/>
              </a:ext>
            </a:extLst>
          </p:cNvPr>
          <p:cNvSpPr/>
          <p:nvPr/>
        </p:nvSpPr>
        <p:spPr>
          <a:xfrm>
            <a:off x="5219700" y="2584450"/>
            <a:ext cx="2762250" cy="1031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87" name="Рисунок 8">
            <a:extLst>
              <a:ext uri="{FF2B5EF4-FFF2-40B4-BE49-F238E27FC236}">
                <a16:creationId xmlns="" xmlns:a16="http://schemas.microsoft.com/office/drawing/2014/main" id="{7B821FCF-6D05-A473-159B-1360ACCAB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0000">
            <a:off x="146361" y="1501053"/>
            <a:ext cx="14700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8" name="Shape 559">
            <a:extLst>
              <a:ext uri="{FF2B5EF4-FFF2-40B4-BE49-F238E27FC236}">
                <a16:creationId xmlns="" xmlns:a16="http://schemas.microsoft.com/office/drawing/2014/main" id="{1F7DD1C5-4DD8-2C18-27BB-042BE1B74585}"/>
              </a:ext>
            </a:extLst>
          </p:cNvPr>
          <p:cNvGrpSpPr>
            <a:grpSpLocks/>
          </p:cNvGrpSpPr>
          <p:nvPr/>
        </p:nvGrpSpPr>
        <p:grpSpPr bwMode="auto">
          <a:xfrm>
            <a:off x="766992" y="1850302"/>
            <a:ext cx="777875" cy="593725"/>
            <a:chOff x="4604550" y="3714775"/>
            <a:chExt cx="439625" cy="319075"/>
          </a:xfrm>
        </p:grpSpPr>
        <p:sp>
          <p:nvSpPr>
            <p:cNvPr id="24589" name="Shape 560">
              <a:extLst>
                <a:ext uri="{FF2B5EF4-FFF2-40B4-BE49-F238E27FC236}">
                  <a16:creationId xmlns="" xmlns:a16="http://schemas.microsoft.com/office/drawing/2014/main" id="{D96780D2-26C2-E654-F4A3-A90062E0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550" y="3714775"/>
              <a:ext cx="439625" cy="319075"/>
            </a:xfrm>
            <a:custGeom>
              <a:avLst/>
              <a:gdLst>
                <a:gd name="T0" fmla="*/ 244140625 w 17585"/>
                <a:gd name="T1" fmla="*/ 244140625 h 12763"/>
                <a:gd name="T2" fmla="*/ 244140625 w 17585"/>
                <a:gd name="T3" fmla="*/ 2147483646 h 12763"/>
                <a:gd name="T4" fmla="*/ 244140625 w 17585"/>
                <a:gd name="T5" fmla="*/ 2147483646 h 12763"/>
                <a:gd name="T6" fmla="*/ 244140625 w 17585"/>
                <a:gd name="T7" fmla="*/ 2147483646 h 12763"/>
                <a:gd name="T8" fmla="*/ 2147483646 w 17585"/>
                <a:gd name="T9" fmla="*/ 2147483646 h 12763"/>
                <a:gd name="T10" fmla="*/ 2147483646 w 17585"/>
                <a:gd name="T11" fmla="*/ 2147483646 h 12763"/>
                <a:gd name="T12" fmla="*/ 2147483646 w 17585"/>
                <a:gd name="T13" fmla="*/ 2147483646 h 12763"/>
                <a:gd name="T14" fmla="*/ 2147483646 w 17585"/>
                <a:gd name="T15" fmla="*/ 2147483646 h 12763"/>
                <a:gd name="T16" fmla="*/ 2147483646 w 17585"/>
                <a:gd name="T17" fmla="*/ 2147483646 h 12763"/>
                <a:gd name="T18" fmla="*/ 2147483646 w 17585"/>
                <a:gd name="T19" fmla="*/ 2147483646 h 12763"/>
                <a:gd name="T20" fmla="*/ 2147483646 w 17585"/>
                <a:gd name="T21" fmla="*/ 2147483646 h 12763"/>
                <a:gd name="T22" fmla="*/ 2147483646 w 17585"/>
                <a:gd name="T23" fmla="*/ 2147483646 h 127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585"/>
                <a:gd name="T37" fmla="*/ 0 h 12763"/>
                <a:gd name="T38" fmla="*/ 17585 w 17585"/>
                <a:gd name="T39" fmla="*/ 12763 h 127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90" name="Shape 561">
              <a:extLst>
                <a:ext uri="{FF2B5EF4-FFF2-40B4-BE49-F238E27FC236}">
                  <a16:creationId xmlns="" xmlns:a16="http://schemas.microsoft.com/office/drawing/2014/main" id="{88F5E489-E7D3-1185-D4A1-D147501C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175" y="3761675"/>
              <a:ext cx="354400" cy="213725"/>
            </a:xfrm>
            <a:custGeom>
              <a:avLst/>
              <a:gdLst>
                <a:gd name="T0" fmla="*/ 244140625 w 14176"/>
                <a:gd name="T1" fmla="*/ 2147483646 h 8549"/>
                <a:gd name="T2" fmla="*/ 2147483646 w 14176"/>
                <a:gd name="T3" fmla="*/ 2147483646 h 8549"/>
                <a:gd name="T4" fmla="*/ 2147483646 w 14176"/>
                <a:gd name="T5" fmla="*/ 2147483646 h 8549"/>
                <a:gd name="T6" fmla="*/ 2147483646 w 14176"/>
                <a:gd name="T7" fmla="*/ 2147483646 h 8549"/>
                <a:gd name="T8" fmla="*/ 2147483646 w 14176"/>
                <a:gd name="T9" fmla="*/ 2147483646 h 8549"/>
                <a:gd name="T10" fmla="*/ 2147483646 w 14176"/>
                <a:gd name="T11" fmla="*/ 2147483646 h 8549"/>
                <a:gd name="T12" fmla="*/ 2147483646 w 14176"/>
                <a:gd name="T13" fmla="*/ 2147483646 h 8549"/>
                <a:gd name="T14" fmla="*/ 2147483646 w 14176"/>
                <a:gd name="T15" fmla="*/ 2147483646 h 8549"/>
                <a:gd name="T16" fmla="*/ 2147483646 w 14176"/>
                <a:gd name="T17" fmla="*/ 2147483646 h 8549"/>
                <a:gd name="T18" fmla="*/ 2147483646 w 14176"/>
                <a:gd name="T19" fmla="*/ 2147483646 h 8549"/>
                <a:gd name="T20" fmla="*/ 2147483646 w 14176"/>
                <a:gd name="T21" fmla="*/ 2147483646 h 8549"/>
                <a:gd name="T22" fmla="*/ 2147483646 w 14176"/>
                <a:gd name="T23" fmla="*/ 2147483646 h 8549"/>
                <a:gd name="T24" fmla="*/ 2147483646 w 14176"/>
                <a:gd name="T25" fmla="*/ 2147483646 h 8549"/>
                <a:gd name="T26" fmla="*/ 2147483646 w 14176"/>
                <a:gd name="T27" fmla="*/ 2147483646 h 8549"/>
                <a:gd name="T28" fmla="*/ 2147483646 w 14176"/>
                <a:gd name="T29" fmla="*/ 2147483646 h 8549"/>
                <a:gd name="T30" fmla="*/ 2147483646 w 14176"/>
                <a:gd name="T31" fmla="*/ 0 h 85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176"/>
                <a:gd name="T49" fmla="*/ 0 h 8549"/>
                <a:gd name="T50" fmla="*/ 14176 w 14176"/>
                <a:gd name="T51" fmla="*/ 8549 h 85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F97AA563-26CE-47A3-A0D0-922EED985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821216"/>
              </p:ext>
            </p:extLst>
          </p:nvPr>
        </p:nvGraphicFramePr>
        <p:xfrm>
          <a:off x="295971" y="5248308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873329913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2577974100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378209388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08112876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091741615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099734312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1063691038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3439147629"/>
                  </a:ext>
                </a:extLst>
              </a:tr>
              <a:tr h="524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Спрогнозируйте изменения количества инвестиционных проектов в вашей организации в течении следующего квартала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279023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>
            <a:extLst>
              <a:ext uri="{FF2B5EF4-FFF2-40B4-BE49-F238E27FC236}">
                <a16:creationId xmlns="" xmlns:a16="http://schemas.microsoft.com/office/drawing/2014/main" id="{9871E036-03C2-7FB1-C0FD-CDE0E1DF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93663"/>
            <a:ext cx="7561262" cy="935037"/>
          </a:xfrm>
        </p:spPr>
        <p:txBody>
          <a:bodyPr/>
          <a:lstStyle/>
          <a:p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Спрогнозируйте изменения в количестве инвестиционных проектов в течении следующего квартала</a:t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2000" dirty="0"/>
          </a:p>
        </p:txBody>
      </p:sp>
      <p:sp>
        <p:nvSpPr>
          <p:cNvPr id="24580" name="Номер слайда 1">
            <a:extLst>
              <a:ext uri="{FF2B5EF4-FFF2-40B4-BE49-F238E27FC236}">
                <a16:creationId xmlns="" xmlns:a16="http://schemas.microsoft.com/office/drawing/2014/main" id="{7A33E28F-A8F3-F5A4-86B4-23E8CAAC86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3F764D-9207-4814-A5AE-6A9FE5D693A8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F97AA563-26CE-47A3-A0D0-922EED985802}"/>
              </a:ext>
            </a:extLst>
          </p:cNvPr>
          <p:cNvGraphicFramePr>
            <a:graphicFrameLocks noGrp="1"/>
          </p:cNvGraphicFramePr>
          <p:nvPr/>
        </p:nvGraphicFramePr>
        <p:xfrm>
          <a:off x="295971" y="5248308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873329913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2577974100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378209388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08112876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091741615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099734312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1063691038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3439147629"/>
                  </a:ext>
                </a:extLst>
              </a:tr>
              <a:tr h="524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Спрогнозируйте изменения количества инвестиционных проектов в вашей организации в течении следующего квартала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279023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7D784E4-508D-4919-B696-24509D86CFDB}"/>
              </a:ext>
            </a:extLst>
          </p:cNvPr>
          <p:cNvSpPr txBox="1"/>
          <p:nvPr/>
        </p:nvSpPr>
        <p:spPr>
          <a:xfrm>
            <a:off x="451360" y="1340768"/>
            <a:ext cx="82971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Антон Ганжа</a:t>
            </a:r>
            <a:r>
              <a:rPr lang="ru-RU" sz="1600" dirty="0"/>
              <a:t>, региональный менеджер «ВЭБ.РФ» в ВО, </a:t>
            </a:r>
            <a:r>
              <a:rPr lang="ru-RU" sz="1600" dirty="0" err="1"/>
              <a:t>к.ф-м.н</a:t>
            </a:r>
            <a:r>
              <a:rPr lang="ru-RU" sz="1600" dirty="0" smtClean="0"/>
              <a:t>.:</a:t>
            </a:r>
            <a:endParaRPr lang="ru-RU" sz="1600" dirty="0"/>
          </a:p>
          <a:p>
            <a:r>
              <a:rPr lang="ru-RU" sz="1600" i="1" dirty="0" smtClean="0"/>
              <a:t>«В </a:t>
            </a:r>
            <a:r>
              <a:rPr lang="ru-RU" sz="1600" i="1" dirty="0"/>
              <a:t>течение следующего квартала не ожидается начала реализации инвестиционных проектов. Возможное увеличение проектов возможно во 2 –м квартале после уточнения возможности роста объема заказов и/или дальнейшей </a:t>
            </a:r>
            <a:r>
              <a:rPr lang="ru-RU" sz="1600" i="1" dirty="0" smtClean="0"/>
              <a:t>диверсификации».</a:t>
            </a:r>
            <a:endParaRPr lang="en-US" sz="1600" i="1" dirty="0"/>
          </a:p>
          <a:p>
            <a:endParaRPr lang="en-US" sz="1600" dirty="0"/>
          </a:p>
          <a:p>
            <a:r>
              <a:rPr lang="ru-RU" sz="1600" b="1" dirty="0"/>
              <a:t>Михаил Белов</a:t>
            </a:r>
            <a:r>
              <a:rPr lang="ru-RU" sz="1600" dirty="0"/>
              <a:t>, Директор проектов </a:t>
            </a:r>
            <a:r>
              <a:rPr lang="en-US" sz="1600" dirty="0" smtClean="0"/>
              <a:t>VK</a:t>
            </a:r>
            <a:r>
              <a:rPr lang="ru-RU" sz="1600" dirty="0" smtClean="0"/>
              <a:t>, </a:t>
            </a:r>
            <a:r>
              <a:rPr lang="en-US" sz="1600" dirty="0"/>
              <a:t>PMP, </a:t>
            </a:r>
            <a:r>
              <a:rPr lang="en-US" sz="1600" dirty="0" err="1"/>
              <a:t>PgMP</a:t>
            </a:r>
            <a:r>
              <a:rPr lang="en-US" sz="1600" dirty="0"/>
              <a:t>, </a:t>
            </a:r>
            <a:r>
              <a:rPr lang="en-US" sz="1600" dirty="0" err="1"/>
              <a:t>PfMP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ru-RU" sz="1600" dirty="0" smtClean="0"/>
              <a:t>:</a:t>
            </a:r>
            <a:endParaRPr lang="ru-RU" sz="1600" dirty="0"/>
          </a:p>
          <a:p>
            <a:r>
              <a:rPr lang="ru-RU" sz="1600" i="1" dirty="0" smtClean="0"/>
              <a:t>«Тут </a:t>
            </a:r>
            <a:r>
              <a:rPr lang="ru-RU" sz="1600" i="1" dirty="0"/>
              <a:t>хочется задуматься, прогнозы строятся исходя из знаний или желаний? Сложно трактовать однозначно, не зная полной картины - но то, что нужно меняться и подстраиваться очевидно и из прошлых результатов и из </a:t>
            </a:r>
            <a:r>
              <a:rPr lang="ru-RU" sz="1600" i="1" dirty="0" smtClean="0"/>
              <a:t>прогнозов».</a:t>
            </a:r>
            <a:endParaRPr lang="ru-RU" sz="1600" i="1" dirty="0"/>
          </a:p>
          <a:p>
            <a:endParaRPr lang="ru-RU" sz="1600" dirty="0"/>
          </a:p>
          <a:p>
            <a:pPr>
              <a:defRPr/>
            </a:pPr>
            <a:r>
              <a:rPr lang="ru-RU" altLang="ru-RU" sz="1600" b="1" dirty="0"/>
              <a:t>Белов Дмитрий</a:t>
            </a:r>
            <a:r>
              <a:rPr lang="ru-RU" altLang="ru-RU" sz="1600" dirty="0"/>
              <a:t>, к.э.н., Директор по инвестициям федерального девелопера </a:t>
            </a:r>
            <a:r>
              <a:rPr lang="en-US" altLang="ru-RU" sz="1600" dirty="0"/>
              <a:t>AVA Group</a:t>
            </a:r>
            <a:r>
              <a:rPr lang="ru-RU" altLang="ru-RU" sz="1600" dirty="0"/>
              <a:t>:</a:t>
            </a:r>
          </a:p>
          <a:p>
            <a:pPr>
              <a:defRPr/>
            </a:pPr>
            <a:r>
              <a:rPr lang="ru-RU" altLang="ru-RU" sz="1600" i="1" dirty="0"/>
              <a:t>«Довольно неоднозначное чувство относительно данного вопроса. С одной стороны, представилась возможность потешить свой самолюбие относительно того, что был прав, с другой стороны, сожаление от того, что мой пессимистичный прогноз, который я давал в прошлом квартале, сбылся</a:t>
            </a:r>
            <a:r>
              <a:rPr lang="ru-RU" altLang="ru-RU" sz="1600" i="1" dirty="0" smtClean="0"/>
              <a:t>».</a:t>
            </a:r>
            <a:endParaRPr lang="ru-RU" altLang="ru-RU" sz="1600" i="1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2426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8">
            <a:extLst>
              <a:ext uri="{FF2B5EF4-FFF2-40B4-BE49-F238E27FC236}">
                <a16:creationId xmlns="" xmlns:a16="http://schemas.microsoft.com/office/drawing/2014/main" id="{D1E748B5-C0AF-2751-494C-8DA4F5923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0000">
            <a:off x="1465442" y="2459490"/>
            <a:ext cx="101123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hape 157">
            <a:extLst>
              <a:ext uri="{FF2B5EF4-FFF2-40B4-BE49-F238E27FC236}">
                <a16:creationId xmlns="" xmlns:a16="http://schemas.microsoft.com/office/drawing/2014/main" id="{48A5BBBB-C52B-8318-23B6-B5931566E34D}"/>
              </a:ext>
            </a:extLst>
          </p:cNvPr>
          <p:cNvSpPr/>
          <p:nvPr/>
        </p:nvSpPr>
        <p:spPr>
          <a:xfrm rot="5400000">
            <a:off x="602061" y="1139585"/>
            <a:ext cx="852487" cy="915987"/>
          </a:xfrm>
          <a:prstGeom prst="teardrop">
            <a:avLst>
              <a:gd name="adj" fmla="val 100000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628" name="Заголовок 1">
            <a:extLst>
              <a:ext uri="{FF2B5EF4-FFF2-40B4-BE49-F238E27FC236}">
                <a16:creationId xmlns="" xmlns:a16="http://schemas.microsoft.com/office/drawing/2014/main" id="{F0876E92-80D7-4EE3-B72C-E25570FB6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Общий индекс </a:t>
            </a:r>
          </a:p>
        </p:txBody>
      </p:sp>
      <p:sp>
        <p:nvSpPr>
          <p:cNvPr id="26629" name="Номер слайда 1">
            <a:extLst>
              <a:ext uri="{FF2B5EF4-FFF2-40B4-BE49-F238E27FC236}">
                <a16:creationId xmlns="" xmlns:a16="http://schemas.microsoft.com/office/drawing/2014/main" id="{0349F5F0-D604-0B31-5702-EEB82C3989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7E233B-DAFC-4BE2-8200-7F091DB151B9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26630" name="TextBox 1">
            <a:extLst>
              <a:ext uri="{FF2B5EF4-FFF2-40B4-BE49-F238E27FC236}">
                <a16:creationId xmlns="" xmlns:a16="http://schemas.microsoft.com/office/drawing/2014/main" id="{0EB270BC-5117-9004-E17C-1559F7AAA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434" y="2151035"/>
            <a:ext cx="583056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dirty="0">
                <a:latin typeface="Calibri" panose="020F0502020204030204" pitchFamily="34" charset="0"/>
              </a:rPr>
              <a:t>Комментарий Михаила Фролова - партнёр компании «Технология Доверия» (ранее </a:t>
            </a:r>
            <a:r>
              <a:rPr lang="ru-RU" altLang="ru-RU" sz="1600" dirty="0" err="1">
                <a:latin typeface="Calibri" panose="020F0502020204030204" pitchFamily="34" charset="0"/>
              </a:rPr>
              <a:t>PwC</a:t>
            </a:r>
            <a:r>
              <a:rPr lang="ru-RU" altLang="ru-RU" sz="1600" dirty="0">
                <a:latin typeface="Calibri" panose="020F0502020204030204" pitchFamily="34" charset="0"/>
              </a:rPr>
              <a:t>):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«Средний индекс проектного управления за 4й квартал 2023 года показал существенный рост и составил 64,1, что говорит о бурном развитии в сфере проектного управления.</a:t>
            </a:r>
            <a:endParaRPr lang="ru-RU" altLang="ru-RU" sz="1600" i="1" dirty="0">
              <a:latin typeface="Calibri" panose="020F0502020204030204" pitchFamily="34" charset="0"/>
            </a:endParaRPr>
          </a:p>
        </p:txBody>
      </p:sp>
      <p:sp>
        <p:nvSpPr>
          <p:cNvPr id="5" name="Shape 157">
            <a:extLst>
              <a:ext uri="{FF2B5EF4-FFF2-40B4-BE49-F238E27FC236}">
                <a16:creationId xmlns="" xmlns:a16="http://schemas.microsoft.com/office/drawing/2014/main" id="{DBE68882-8C67-6753-C49A-86F374FC82E3}"/>
              </a:ext>
            </a:extLst>
          </p:cNvPr>
          <p:cNvSpPr/>
          <p:nvPr/>
        </p:nvSpPr>
        <p:spPr>
          <a:xfrm rot="10800000">
            <a:off x="2125091" y="1194133"/>
            <a:ext cx="827087" cy="774700"/>
          </a:xfrm>
          <a:prstGeom prst="teardrop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632" name="Shape 496">
            <a:extLst>
              <a:ext uri="{FF2B5EF4-FFF2-40B4-BE49-F238E27FC236}">
                <a16:creationId xmlns="" xmlns:a16="http://schemas.microsoft.com/office/drawing/2014/main" id="{C9327113-6A5B-D504-559D-D258ACC59871}"/>
              </a:ext>
            </a:extLst>
          </p:cNvPr>
          <p:cNvSpPr>
            <a:spLocks/>
          </p:cNvSpPr>
          <p:nvPr/>
        </p:nvSpPr>
        <p:spPr bwMode="auto">
          <a:xfrm>
            <a:off x="2235469" y="1213898"/>
            <a:ext cx="561975" cy="676275"/>
          </a:xfrm>
          <a:custGeom>
            <a:avLst/>
            <a:gdLst>
              <a:gd name="T0" fmla="*/ 2147483646 w 15247"/>
              <a:gd name="T1" fmla="*/ 2147483646 h 16075"/>
              <a:gd name="T2" fmla="*/ 2147483646 w 15247"/>
              <a:gd name="T3" fmla="*/ 2147483646 h 16075"/>
              <a:gd name="T4" fmla="*/ 2147483646 w 15247"/>
              <a:gd name="T5" fmla="*/ 2147483646 h 16075"/>
              <a:gd name="T6" fmla="*/ 2147483646 w 15247"/>
              <a:gd name="T7" fmla="*/ 2147483646 h 16075"/>
              <a:gd name="T8" fmla="*/ 2147483646 w 15247"/>
              <a:gd name="T9" fmla="*/ 2147483646 h 16075"/>
              <a:gd name="T10" fmla="*/ 2147483646 w 15247"/>
              <a:gd name="T11" fmla="*/ 2147483646 h 16075"/>
              <a:gd name="T12" fmla="*/ 2147483646 w 15247"/>
              <a:gd name="T13" fmla="*/ 2147483646 h 16075"/>
              <a:gd name="T14" fmla="*/ 2147483646 w 15247"/>
              <a:gd name="T15" fmla="*/ 2147483646 h 16075"/>
              <a:gd name="T16" fmla="*/ 2147483646 w 15247"/>
              <a:gd name="T17" fmla="*/ 2147483646 h 16075"/>
              <a:gd name="T18" fmla="*/ 2147483646 w 15247"/>
              <a:gd name="T19" fmla="*/ 2147483646 h 16075"/>
              <a:gd name="T20" fmla="*/ 2147483646 w 15247"/>
              <a:gd name="T21" fmla="*/ 2147483646 h 16075"/>
              <a:gd name="T22" fmla="*/ 2147483646 w 15247"/>
              <a:gd name="T23" fmla="*/ 2147483646 h 16075"/>
              <a:gd name="T24" fmla="*/ 2147483646 w 15247"/>
              <a:gd name="T25" fmla="*/ 2147483646 h 16075"/>
              <a:gd name="T26" fmla="*/ 2147483646 w 15247"/>
              <a:gd name="T27" fmla="*/ 2147483646 h 16075"/>
              <a:gd name="T28" fmla="*/ 2147483646 w 15247"/>
              <a:gd name="T29" fmla="*/ 2147483646 h 16075"/>
              <a:gd name="T30" fmla="*/ 2147483646 w 15247"/>
              <a:gd name="T31" fmla="*/ 2147483646 h 16075"/>
              <a:gd name="T32" fmla="*/ 2147483646 w 15247"/>
              <a:gd name="T33" fmla="*/ 2147483646 h 16075"/>
              <a:gd name="T34" fmla="*/ 2147483646 w 15247"/>
              <a:gd name="T35" fmla="*/ 2147483646 h 16075"/>
              <a:gd name="T36" fmla="*/ 2147483646 w 15247"/>
              <a:gd name="T37" fmla="*/ 0 h 16075"/>
              <a:gd name="T38" fmla="*/ 2147483646 w 15247"/>
              <a:gd name="T39" fmla="*/ 2147483646 h 16075"/>
              <a:gd name="T40" fmla="*/ 2147483646 w 15247"/>
              <a:gd name="T41" fmla="*/ 2147483646 h 16075"/>
              <a:gd name="T42" fmla="*/ 2147483646 w 15247"/>
              <a:gd name="T43" fmla="*/ 2147483646 h 16075"/>
              <a:gd name="T44" fmla="*/ 2147483646 w 15247"/>
              <a:gd name="T45" fmla="*/ 2147483646 h 16075"/>
              <a:gd name="T46" fmla="*/ 2147483646 w 15247"/>
              <a:gd name="T47" fmla="*/ 2147483646 h 16075"/>
              <a:gd name="T48" fmla="*/ 2147483646 w 15247"/>
              <a:gd name="T49" fmla="*/ 2147483646 h 16075"/>
              <a:gd name="T50" fmla="*/ 2147483646 w 15247"/>
              <a:gd name="T51" fmla="*/ 2147483646 h 16075"/>
              <a:gd name="T52" fmla="*/ 2147483646 w 15247"/>
              <a:gd name="T53" fmla="*/ 2147483646 h 16075"/>
              <a:gd name="T54" fmla="*/ 2147483646 w 15247"/>
              <a:gd name="T55" fmla="*/ 2147483646 h 16075"/>
              <a:gd name="T56" fmla="*/ 2147483646 w 15247"/>
              <a:gd name="T57" fmla="*/ 2147483646 h 16075"/>
              <a:gd name="T58" fmla="*/ 2147483646 w 15247"/>
              <a:gd name="T59" fmla="*/ 2147483646 h 16075"/>
              <a:gd name="T60" fmla="*/ 2147483646 w 15247"/>
              <a:gd name="T61" fmla="*/ 2147483646 h 16075"/>
              <a:gd name="T62" fmla="*/ 2147483646 w 15247"/>
              <a:gd name="T63" fmla="*/ 2147483646 h 16075"/>
              <a:gd name="T64" fmla="*/ 2147483646 w 15247"/>
              <a:gd name="T65" fmla="*/ 2147483646 h 16075"/>
              <a:gd name="T66" fmla="*/ 2147483646 w 15247"/>
              <a:gd name="T67" fmla="*/ 2147483646 h 16075"/>
              <a:gd name="T68" fmla="*/ 2147483646 w 15247"/>
              <a:gd name="T69" fmla="*/ 2147483646 h 16075"/>
              <a:gd name="T70" fmla="*/ 2147483646 w 15247"/>
              <a:gd name="T71" fmla="*/ 2147483646 h 16075"/>
              <a:gd name="T72" fmla="*/ 2147483646 w 15247"/>
              <a:gd name="T73" fmla="*/ 2147483646 h 16075"/>
              <a:gd name="T74" fmla="*/ 2147483646 w 15247"/>
              <a:gd name="T75" fmla="*/ 2147483646 h 16075"/>
              <a:gd name="T76" fmla="*/ 2147483646 w 15247"/>
              <a:gd name="T77" fmla="*/ 2147483646 h 16075"/>
              <a:gd name="T78" fmla="*/ 2147483646 w 15247"/>
              <a:gd name="T79" fmla="*/ 2147483646 h 16075"/>
              <a:gd name="T80" fmla="*/ 2147483646 w 15247"/>
              <a:gd name="T81" fmla="*/ 2147483646 h 16075"/>
              <a:gd name="T82" fmla="*/ 2147483646 w 15247"/>
              <a:gd name="T83" fmla="*/ 2147483646 h 16075"/>
              <a:gd name="T84" fmla="*/ 2147483646 w 15247"/>
              <a:gd name="T85" fmla="*/ 2147483646 h 16075"/>
              <a:gd name="T86" fmla="*/ 2147483646 w 15247"/>
              <a:gd name="T87" fmla="*/ 2147483646 h 16075"/>
              <a:gd name="T88" fmla="*/ 0 w 15247"/>
              <a:gd name="T89" fmla="*/ 2147483646 h 16075"/>
              <a:gd name="T90" fmla="*/ 2147483646 w 15247"/>
              <a:gd name="T91" fmla="*/ 2147483646 h 16075"/>
              <a:gd name="T92" fmla="*/ 2147483646 w 15247"/>
              <a:gd name="T93" fmla="*/ 2147483646 h 16075"/>
              <a:gd name="T94" fmla="*/ 2147483646 w 15247"/>
              <a:gd name="T95" fmla="*/ 2147483646 h 16075"/>
              <a:gd name="T96" fmla="*/ 2147483646 w 15247"/>
              <a:gd name="T97" fmla="*/ 2147483646 h 16075"/>
              <a:gd name="T98" fmla="*/ 2147483646 w 15247"/>
              <a:gd name="T99" fmla="*/ 2147483646 h 16075"/>
              <a:gd name="T100" fmla="*/ 2147483646 w 15247"/>
              <a:gd name="T101" fmla="*/ 2147483646 h 16075"/>
              <a:gd name="T102" fmla="*/ 2147483646 w 15247"/>
              <a:gd name="T103" fmla="*/ 2147483646 h 16075"/>
              <a:gd name="T104" fmla="*/ 2147483646 w 15247"/>
              <a:gd name="T105" fmla="*/ 2147483646 h 16075"/>
              <a:gd name="T106" fmla="*/ 2147483646 w 15247"/>
              <a:gd name="T107" fmla="*/ 2147483646 h 16075"/>
              <a:gd name="T108" fmla="*/ 2147483646 w 15247"/>
              <a:gd name="T109" fmla="*/ 2147483646 h 16075"/>
              <a:gd name="T110" fmla="*/ 2147483646 w 15247"/>
              <a:gd name="T111" fmla="*/ 2147483646 h 16075"/>
              <a:gd name="T112" fmla="*/ 2147483646 w 15247"/>
              <a:gd name="T113" fmla="*/ 2147483646 h 16075"/>
              <a:gd name="T114" fmla="*/ 2147483646 w 15247"/>
              <a:gd name="T115" fmla="*/ 2147483646 h 16075"/>
              <a:gd name="T116" fmla="*/ 2147483646 w 15247"/>
              <a:gd name="T117" fmla="*/ 2147483646 h 16075"/>
              <a:gd name="T118" fmla="*/ 2147483646 w 15247"/>
              <a:gd name="T119" fmla="*/ 2147483646 h 16075"/>
              <a:gd name="T120" fmla="*/ 2147483646 w 15247"/>
              <a:gd name="T121" fmla="*/ 2147483646 h 160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247"/>
              <a:gd name="T184" fmla="*/ 0 h 16075"/>
              <a:gd name="T185" fmla="*/ 15247 w 15247"/>
              <a:gd name="T186" fmla="*/ 16075 h 1607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close/>
              </a:path>
            </a:pathLst>
          </a:custGeom>
          <a:noFill/>
          <a:ln w="349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" name="Shape 157">
            <a:extLst>
              <a:ext uri="{FF2B5EF4-FFF2-40B4-BE49-F238E27FC236}">
                <a16:creationId xmlns="" xmlns:a16="http://schemas.microsoft.com/office/drawing/2014/main" id="{6B8E4558-0C0F-F8F4-E21C-50A684391095}"/>
              </a:ext>
            </a:extLst>
          </p:cNvPr>
          <p:cNvSpPr/>
          <p:nvPr/>
        </p:nvSpPr>
        <p:spPr>
          <a:xfrm rot="15540000">
            <a:off x="2308886" y="2039973"/>
            <a:ext cx="903179" cy="811212"/>
          </a:xfrm>
          <a:prstGeom prst="teardrop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6634" name="Рисунок 8">
            <a:extLst>
              <a:ext uri="{FF2B5EF4-FFF2-40B4-BE49-F238E27FC236}">
                <a16:creationId xmlns="" xmlns:a16="http://schemas.microsoft.com/office/drawing/2014/main" id="{120439D9-F072-D0C2-8E34-00EFA8FA5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0000">
            <a:off x="1157599" y="2484567"/>
            <a:ext cx="101123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Рисунок 3">
            <a:extLst>
              <a:ext uri="{FF2B5EF4-FFF2-40B4-BE49-F238E27FC236}">
                <a16:creationId xmlns="" xmlns:a16="http://schemas.microsoft.com/office/drawing/2014/main" id="{335E3C03-2EA6-2E5B-D3D1-F11BED8802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0000">
            <a:off x="356481" y="2104229"/>
            <a:ext cx="9779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157">
            <a:extLst>
              <a:ext uri="{FF2B5EF4-FFF2-40B4-BE49-F238E27FC236}">
                <a16:creationId xmlns="" xmlns:a16="http://schemas.microsoft.com/office/drawing/2014/main" id="{33566C4E-7AF5-F581-AC98-8ECC315885F8}"/>
              </a:ext>
            </a:extLst>
          </p:cNvPr>
          <p:cNvSpPr/>
          <p:nvPr/>
        </p:nvSpPr>
        <p:spPr>
          <a:xfrm rot="5400000">
            <a:off x="485775" y="1225550"/>
            <a:ext cx="852488" cy="915988"/>
          </a:xfrm>
          <a:prstGeom prst="teardrop">
            <a:avLst>
              <a:gd name="adj" fmla="val 100000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26637" name="Shape 528">
            <a:extLst>
              <a:ext uri="{FF2B5EF4-FFF2-40B4-BE49-F238E27FC236}">
                <a16:creationId xmlns="" xmlns:a16="http://schemas.microsoft.com/office/drawing/2014/main" id="{CDBAF642-97EE-CF37-2C26-695E6078365B}"/>
              </a:ext>
            </a:extLst>
          </p:cNvPr>
          <p:cNvGrpSpPr>
            <a:grpSpLocks/>
          </p:cNvGrpSpPr>
          <p:nvPr/>
        </p:nvGrpSpPr>
        <p:grpSpPr bwMode="auto">
          <a:xfrm>
            <a:off x="2469998" y="2112983"/>
            <a:ext cx="533400" cy="514350"/>
            <a:chOff x="1244800" y="3717225"/>
            <a:chExt cx="449375" cy="302025"/>
          </a:xfrm>
        </p:grpSpPr>
        <p:sp>
          <p:nvSpPr>
            <p:cNvPr id="26647" name="Shape 529">
              <a:extLst>
                <a:ext uri="{FF2B5EF4-FFF2-40B4-BE49-F238E27FC236}">
                  <a16:creationId xmlns="" xmlns:a16="http://schemas.microsoft.com/office/drawing/2014/main" id="{B1EF160C-0380-0639-CD16-14E1F61AA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717225"/>
              <a:ext cx="449375" cy="302025"/>
            </a:xfrm>
            <a:custGeom>
              <a:avLst/>
              <a:gdLst>
                <a:gd name="T0" fmla="*/ 2147483646 w 17975"/>
                <a:gd name="T1" fmla="*/ 0 h 12081"/>
                <a:gd name="T2" fmla="*/ 2147483646 w 17975"/>
                <a:gd name="T3" fmla="*/ 0 h 12081"/>
                <a:gd name="T4" fmla="*/ 2147483646 w 17975"/>
                <a:gd name="T5" fmla="*/ 0 h 12081"/>
                <a:gd name="T6" fmla="*/ 2147483646 w 17975"/>
                <a:gd name="T7" fmla="*/ 2147483646 h 12081"/>
                <a:gd name="T8" fmla="*/ 2147483646 w 17975"/>
                <a:gd name="T9" fmla="*/ 2147483646 h 12081"/>
                <a:gd name="T10" fmla="*/ 2147483646 w 17975"/>
                <a:gd name="T11" fmla="*/ 2147483646 h 12081"/>
                <a:gd name="T12" fmla="*/ 2147483646 w 17975"/>
                <a:gd name="T13" fmla="*/ 2147483646 h 12081"/>
                <a:gd name="T14" fmla="*/ 2147483646 w 17975"/>
                <a:gd name="T15" fmla="*/ 2147483646 h 12081"/>
                <a:gd name="T16" fmla="*/ 2147483646 w 17975"/>
                <a:gd name="T17" fmla="*/ 2147483646 h 12081"/>
                <a:gd name="T18" fmla="*/ 2147483646 w 17975"/>
                <a:gd name="T19" fmla="*/ 2147483646 h 12081"/>
                <a:gd name="T20" fmla="*/ 0 w 17975"/>
                <a:gd name="T21" fmla="*/ 2147483646 h 12081"/>
                <a:gd name="T22" fmla="*/ 0 w 17975"/>
                <a:gd name="T23" fmla="*/ 2147483646 h 12081"/>
                <a:gd name="T24" fmla="*/ 0 w 17975"/>
                <a:gd name="T25" fmla="*/ 2147483646 h 12081"/>
                <a:gd name="T26" fmla="*/ 2147483646 w 17975"/>
                <a:gd name="T27" fmla="*/ 2147483646 h 12081"/>
                <a:gd name="T28" fmla="*/ 2147483646 w 17975"/>
                <a:gd name="T29" fmla="*/ 2147483646 h 12081"/>
                <a:gd name="T30" fmla="*/ 2147483646 w 17975"/>
                <a:gd name="T31" fmla="*/ 2147483646 h 12081"/>
                <a:gd name="T32" fmla="*/ 2147483646 w 17975"/>
                <a:gd name="T33" fmla="*/ 2147483646 h 12081"/>
                <a:gd name="T34" fmla="*/ 2147483646 w 17975"/>
                <a:gd name="T35" fmla="*/ 2147483646 h 12081"/>
                <a:gd name="T36" fmla="*/ 2147483646 w 17975"/>
                <a:gd name="T37" fmla="*/ 2147483646 h 12081"/>
                <a:gd name="T38" fmla="*/ 2147483646 w 17975"/>
                <a:gd name="T39" fmla="*/ 2147483646 h 12081"/>
                <a:gd name="T40" fmla="*/ 2147483646 w 17975"/>
                <a:gd name="T41" fmla="*/ 2147483646 h 12081"/>
                <a:gd name="T42" fmla="*/ 2147483646 w 17975"/>
                <a:gd name="T43" fmla="*/ 2147483646 h 12081"/>
                <a:gd name="T44" fmla="*/ 2147483646 w 17975"/>
                <a:gd name="T45" fmla="*/ 2147483646 h 12081"/>
                <a:gd name="T46" fmla="*/ 2147483646 w 17975"/>
                <a:gd name="T47" fmla="*/ 2147483646 h 12081"/>
                <a:gd name="T48" fmla="*/ 2147483646 w 17975"/>
                <a:gd name="T49" fmla="*/ 2147483646 h 12081"/>
                <a:gd name="T50" fmla="*/ 2147483646 w 17975"/>
                <a:gd name="T51" fmla="*/ 2147483646 h 12081"/>
                <a:gd name="T52" fmla="*/ 2147483646 w 17975"/>
                <a:gd name="T53" fmla="*/ 2147483646 h 12081"/>
                <a:gd name="T54" fmla="*/ 2147483646 w 17975"/>
                <a:gd name="T55" fmla="*/ 2147483646 h 12081"/>
                <a:gd name="T56" fmla="*/ 2147483646 w 17975"/>
                <a:gd name="T57" fmla="*/ 2147483646 h 12081"/>
                <a:gd name="T58" fmla="*/ 2147483646 w 17975"/>
                <a:gd name="T59" fmla="*/ 2147483646 h 12081"/>
                <a:gd name="T60" fmla="*/ 2147483646 w 17975"/>
                <a:gd name="T61" fmla="*/ 2147483646 h 12081"/>
                <a:gd name="T62" fmla="*/ 2147483646 w 17975"/>
                <a:gd name="T63" fmla="*/ 2147483646 h 12081"/>
                <a:gd name="T64" fmla="*/ 2147483646 w 17975"/>
                <a:gd name="T65" fmla="*/ 2147483646 h 12081"/>
                <a:gd name="T66" fmla="*/ 2147483646 w 17975"/>
                <a:gd name="T67" fmla="*/ 2147483646 h 12081"/>
                <a:gd name="T68" fmla="*/ 2147483646 w 17975"/>
                <a:gd name="T69" fmla="*/ 2147483646 h 12081"/>
                <a:gd name="T70" fmla="*/ 2147483646 w 17975"/>
                <a:gd name="T71" fmla="*/ 2147483646 h 12081"/>
                <a:gd name="T72" fmla="*/ 2147483646 w 17975"/>
                <a:gd name="T73" fmla="*/ 2147483646 h 12081"/>
                <a:gd name="T74" fmla="*/ 2147483646 w 17975"/>
                <a:gd name="T75" fmla="*/ 2147483646 h 12081"/>
                <a:gd name="T76" fmla="*/ 2147483646 w 17975"/>
                <a:gd name="T77" fmla="*/ 2147483646 h 12081"/>
                <a:gd name="T78" fmla="*/ 2147483646 w 17975"/>
                <a:gd name="T79" fmla="*/ 2147483646 h 12081"/>
                <a:gd name="T80" fmla="*/ 2147483646 w 17975"/>
                <a:gd name="T81" fmla="*/ 0 h 12081"/>
                <a:gd name="T82" fmla="*/ 2147483646 w 17975"/>
                <a:gd name="T83" fmla="*/ 0 h 120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75"/>
                <a:gd name="T127" fmla="*/ 0 h 12081"/>
                <a:gd name="T128" fmla="*/ 17975 w 17975"/>
                <a:gd name="T129" fmla="*/ 12081 h 120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48" name="Shape 530">
              <a:extLst>
                <a:ext uri="{FF2B5EF4-FFF2-40B4-BE49-F238E27FC236}">
                  <a16:creationId xmlns="" xmlns:a16="http://schemas.microsoft.com/office/drawing/2014/main" id="{87D44403-1AB7-3FEB-D413-35195F27F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795150"/>
              <a:ext cx="449375" cy="25"/>
            </a:xfrm>
            <a:custGeom>
              <a:avLst/>
              <a:gdLst>
                <a:gd name="T0" fmla="*/ 2147483646 w 17975"/>
                <a:gd name="T1" fmla="*/ 244140625 h 1"/>
                <a:gd name="T2" fmla="*/ 0 w 17975"/>
                <a:gd name="T3" fmla="*/ 244140625 h 1"/>
                <a:gd name="T4" fmla="*/ 0 60000 65536"/>
                <a:gd name="T5" fmla="*/ 0 60000 65536"/>
                <a:gd name="T6" fmla="*/ 0 w 17975"/>
                <a:gd name="T7" fmla="*/ 0 h 1"/>
                <a:gd name="T8" fmla="*/ 17975 w 179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49" name="Shape 531">
              <a:extLst>
                <a:ext uri="{FF2B5EF4-FFF2-40B4-BE49-F238E27FC236}">
                  <a16:creationId xmlns="" xmlns:a16="http://schemas.microsoft.com/office/drawing/2014/main" id="{5022FD32-F345-38EC-422D-5B3BE50C1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853000"/>
              <a:ext cx="449375" cy="25"/>
            </a:xfrm>
            <a:custGeom>
              <a:avLst/>
              <a:gdLst>
                <a:gd name="T0" fmla="*/ 0 w 17975"/>
                <a:gd name="T1" fmla="*/ 0 h 1"/>
                <a:gd name="T2" fmla="*/ 2147483646 w 17975"/>
                <a:gd name="T3" fmla="*/ 0 h 1"/>
                <a:gd name="T4" fmla="*/ 0 60000 65536"/>
                <a:gd name="T5" fmla="*/ 0 60000 65536"/>
                <a:gd name="T6" fmla="*/ 0 w 17975"/>
                <a:gd name="T7" fmla="*/ 0 h 1"/>
                <a:gd name="T8" fmla="*/ 17975 w 179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50" name="Shape 532">
              <a:extLst>
                <a:ext uri="{FF2B5EF4-FFF2-40B4-BE49-F238E27FC236}">
                  <a16:creationId xmlns="" xmlns:a16="http://schemas.microsoft.com/office/drawing/2014/main" id="{02AE0F14-C541-4547-9732-0DF35436C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625" y="3893800"/>
              <a:ext cx="161375" cy="25"/>
            </a:xfrm>
            <a:custGeom>
              <a:avLst/>
              <a:gdLst>
                <a:gd name="T0" fmla="*/ 2147483646 w 6455"/>
                <a:gd name="T1" fmla="*/ 0 h 1"/>
                <a:gd name="T2" fmla="*/ 244140625 w 6455"/>
                <a:gd name="T3" fmla="*/ 0 h 1"/>
                <a:gd name="T4" fmla="*/ 0 60000 65536"/>
                <a:gd name="T5" fmla="*/ 0 60000 65536"/>
                <a:gd name="T6" fmla="*/ 0 w 6455"/>
                <a:gd name="T7" fmla="*/ 0 h 1"/>
                <a:gd name="T8" fmla="*/ 6455 w 645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51" name="Shape 533">
              <a:extLst>
                <a:ext uri="{FF2B5EF4-FFF2-40B4-BE49-F238E27FC236}">
                  <a16:creationId xmlns="" xmlns:a16="http://schemas.microsoft.com/office/drawing/2014/main" id="{C647F802-7CF5-0E3C-1B31-409C15E17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625" y="3933975"/>
              <a:ext cx="110250" cy="25"/>
            </a:xfrm>
            <a:custGeom>
              <a:avLst/>
              <a:gdLst>
                <a:gd name="T0" fmla="*/ 2147483646 w 4410"/>
                <a:gd name="T1" fmla="*/ 244140625 h 1"/>
                <a:gd name="T2" fmla="*/ 244140625 w 4410"/>
                <a:gd name="T3" fmla="*/ 244140625 h 1"/>
                <a:gd name="T4" fmla="*/ 0 60000 65536"/>
                <a:gd name="T5" fmla="*/ 0 60000 65536"/>
                <a:gd name="T6" fmla="*/ 0 w 4410"/>
                <a:gd name="T7" fmla="*/ 0 h 1"/>
                <a:gd name="T8" fmla="*/ 4410 w 441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52" name="Shape 534">
              <a:extLst>
                <a:ext uri="{FF2B5EF4-FFF2-40B4-BE49-F238E27FC236}">
                  <a16:creationId xmlns="" xmlns:a16="http://schemas.microsoft.com/office/drawing/2014/main" id="{8965C3B5-925B-6AFA-93A5-1ABB5028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975" y="3899875"/>
              <a:ext cx="62125" cy="40225"/>
            </a:xfrm>
            <a:custGeom>
              <a:avLst/>
              <a:gdLst>
                <a:gd name="T0" fmla="*/ 2147483646 w 2485"/>
                <a:gd name="T1" fmla="*/ 244140625 h 1609"/>
                <a:gd name="T2" fmla="*/ 2147483646 w 2485"/>
                <a:gd name="T3" fmla="*/ 244140625 h 1609"/>
                <a:gd name="T4" fmla="*/ 2147483646 w 2485"/>
                <a:gd name="T5" fmla="*/ 244140625 h 1609"/>
                <a:gd name="T6" fmla="*/ 2147483646 w 2485"/>
                <a:gd name="T7" fmla="*/ 244140625 h 1609"/>
                <a:gd name="T8" fmla="*/ 2147483646 w 2485"/>
                <a:gd name="T9" fmla="*/ 2147483646 h 1609"/>
                <a:gd name="T10" fmla="*/ 2147483646 w 2485"/>
                <a:gd name="T11" fmla="*/ 2147483646 h 1609"/>
                <a:gd name="T12" fmla="*/ 2147483646 w 2485"/>
                <a:gd name="T13" fmla="*/ 2147483646 h 1609"/>
                <a:gd name="T14" fmla="*/ 2147483646 w 2485"/>
                <a:gd name="T15" fmla="*/ 2147483646 h 1609"/>
                <a:gd name="T16" fmla="*/ 2147483646 w 2485"/>
                <a:gd name="T17" fmla="*/ 2147483646 h 1609"/>
                <a:gd name="T18" fmla="*/ 2147483646 w 2485"/>
                <a:gd name="T19" fmla="*/ 2147483646 h 1609"/>
                <a:gd name="T20" fmla="*/ 0 w 2485"/>
                <a:gd name="T21" fmla="*/ 2147483646 h 1609"/>
                <a:gd name="T22" fmla="*/ 0 w 2485"/>
                <a:gd name="T23" fmla="*/ 2147483646 h 1609"/>
                <a:gd name="T24" fmla="*/ 0 w 2485"/>
                <a:gd name="T25" fmla="*/ 2147483646 h 1609"/>
                <a:gd name="T26" fmla="*/ 2147483646 w 2485"/>
                <a:gd name="T27" fmla="*/ 2147483646 h 1609"/>
                <a:gd name="T28" fmla="*/ 2147483646 w 2485"/>
                <a:gd name="T29" fmla="*/ 2147483646 h 1609"/>
                <a:gd name="T30" fmla="*/ 2147483646 w 2485"/>
                <a:gd name="T31" fmla="*/ 2147483646 h 1609"/>
                <a:gd name="T32" fmla="*/ 2147483646 w 2485"/>
                <a:gd name="T33" fmla="*/ 2147483646 h 1609"/>
                <a:gd name="T34" fmla="*/ 2147483646 w 2485"/>
                <a:gd name="T35" fmla="*/ 2147483646 h 1609"/>
                <a:gd name="T36" fmla="*/ 2147483646 w 2485"/>
                <a:gd name="T37" fmla="*/ 2147483646 h 1609"/>
                <a:gd name="T38" fmla="*/ 2147483646 w 2485"/>
                <a:gd name="T39" fmla="*/ 2147483646 h 1609"/>
                <a:gd name="T40" fmla="*/ 2147483646 w 2485"/>
                <a:gd name="T41" fmla="*/ 2147483646 h 1609"/>
                <a:gd name="T42" fmla="*/ 2147483646 w 2485"/>
                <a:gd name="T43" fmla="*/ 2147483646 h 1609"/>
                <a:gd name="T44" fmla="*/ 2147483646 w 2485"/>
                <a:gd name="T45" fmla="*/ 2147483646 h 1609"/>
                <a:gd name="T46" fmla="*/ 2147483646 w 2485"/>
                <a:gd name="T47" fmla="*/ 2147483646 h 1609"/>
                <a:gd name="T48" fmla="*/ 2147483646 w 2485"/>
                <a:gd name="T49" fmla="*/ 2147483646 h 1609"/>
                <a:gd name="T50" fmla="*/ 2147483646 w 2485"/>
                <a:gd name="T51" fmla="*/ 2147483646 h 1609"/>
                <a:gd name="T52" fmla="*/ 2147483646 w 2485"/>
                <a:gd name="T53" fmla="*/ 2147483646 h 1609"/>
                <a:gd name="T54" fmla="*/ 2147483646 w 2485"/>
                <a:gd name="T55" fmla="*/ 2147483646 h 1609"/>
                <a:gd name="T56" fmla="*/ 2147483646 w 2485"/>
                <a:gd name="T57" fmla="*/ 2147483646 h 1609"/>
                <a:gd name="T58" fmla="*/ 2147483646 w 2485"/>
                <a:gd name="T59" fmla="*/ 2147483646 h 1609"/>
                <a:gd name="T60" fmla="*/ 2147483646 w 2485"/>
                <a:gd name="T61" fmla="*/ 2147483646 h 1609"/>
                <a:gd name="T62" fmla="*/ 2147483646 w 2485"/>
                <a:gd name="T63" fmla="*/ 2147483646 h 1609"/>
                <a:gd name="T64" fmla="*/ 2147483646 w 2485"/>
                <a:gd name="T65" fmla="*/ 2147483646 h 1609"/>
                <a:gd name="T66" fmla="*/ 2147483646 w 2485"/>
                <a:gd name="T67" fmla="*/ 2147483646 h 1609"/>
                <a:gd name="T68" fmla="*/ 2147483646 w 2485"/>
                <a:gd name="T69" fmla="*/ 2147483646 h 1609"/>
                <a:gd name="T70" fmla="*/ 2147483646 w 2485"/>
                <a:gd name="T71" fmla="*/ 2147483646 h 1609"/>
                <a:gd name="T72" fmla="*/ 2147483646 w 2485"/>
                <a:gd name="T73" fmla="*/ 2147483646 h 1609"/>
                <a:gd name="T74" fmla="*/ 2147483646 w 2485"/>
                <a:gd name="T75" fmla="*/ 2147483646 h 1609"/>
                <a:gd name="T76" fmla="*/ 2147483646 w 2485"/>
                <a:gd name="T77" fmla="*/ 2147483646 h 1609"/>
                <a:gd name="T78" fmla="*/ 2147483646 w 2485"/>
                <a:gd name="T79" fmla="*/ 244140625 h 1609"/>
                <a:gd name="T80" fmla="*/ 2147483646 w 2485"/>
                <a:gd name="T81" fmla="*/ 244140625 h 1609"/>
                <a:gd name="T82" fmla="*/ 2147483646 w 2485"/>
                <a:gd name="T83" fmla="*/ 244140625 h 16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85"/>
                <a:gd name="T127" fmla="*/ 0 h 1609"/>
                <a:gd name="T128" fmla="*/ 2485 w 2485"/>
                <a:gd name="T129" fmla="*/ 1609 h 16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6638" name="Shape 559">
            <a:extLst>
              <a:ext uri="{FF2B5EF4-FFF2-40B4-BE49-F238E27FC236}">
                <a16:creationId xmlns="" xmlns:a16="http://schemas.microsoft.com/office/drawing/2014/main" id="{93927829-9DDB-1809-F939-08F9EE7F7897}"/>
              </a:ext>
            </a:extLst>
          </p:cNvPr>
          <p:cNvGrpSpPr>
            <a:grpSpLocks/>
          </p:cNvGrpSpPr>
          <p:nvPr/>
        </p:nvGrpSpPr>
        <p:grpSpPr bwMode="auto">
          <a:xfrm>
            <a:off x="1399013" y="2732319"/>
            <a:ext cx="615950" cy="407988"/>
            <a:chOff x="4604550" y="3714775"/>
            <a:chExt cx="439625" cy="319075"/>
          </a:xfrm>
        </p:grpSpPr>
        <p:sp>
          <p:nvSpPr>
            <p:cNvPr id="26645" name="Shape 560">
              <a:extLst>
                <a:ext uri="{FF2B5EF4-FFF2-40B4-BE49-F238E27FC236}">
                  <a16:creationId xmlns="" xmlns:a16="http://schemas.microsoft.com/office/drawing/2014/main" id="{E6ECB0EE-BF68-7A7A-5F54-8D02A4D02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550" y="3714775"/>
              <a:ext cx="439625" cy="319075"/>
            </a:xfrm>
            <a:custGeom>
              <a:avLst/>
              <a:gdLst>
                <a:gd name="T0" fmla="*/ 244140625 w 17585"/>
                <a:gd name="T1" fmla="*/ 244140625 h 12763"/>
                <a:gd name="T2" fmla="*/ 244140625 w 17585"/>
                <a:gd name="T3" fmla="*/ 2147483646 h 12763"/>
                <a:gd name="T4" fmla="*/ 244140625 w 17585"/>
                <a:gd name="T5" fmla="*/ 2147483646 h 12763"/>
                <a:gd name="T6" fmla="*/ 244140625 w 17585"/>
                <a:gd name="T7" fmla="*/ 2147483646 h 12763"/>
                <a:gd name="T8" fmla="*/ 2147483646 w 17585"/>
                <a:gd name="T9" fmla="*/ 2147483646 h 12763"/>
                <a:gd name="T10" fmla="*/ 2147483646 w 17585"/>
                <a:gd name="T11" fmla="*/ 2147483646 h 12763"/>
                <a:gd name="T12" fmla="*/ 2147483646 w 17585"/>
                <a:gd name="T13" fmla="*/ 2147483646 h 12763"/>
                <a:gd name="T14" fmla="*/ 2147483646 w 17585"/>
                <a:gd name="T15" fmla="*/ 2147483646 h 12763"/>
                <a:gd name="T16" fmla="*/ 2147483646 w 17585"/>
                <a:gd name="T17" fmla="*/ 2147483646 h 12763"/>
                <a:gd name="T18" fmla="*/ 2147483646 w 17585"/>
                <a:gd name="T19" fmla="*/ 2147483646 h 12763"/>
                <a:gd name="T20" fmla="*/ 2147483646 w 17585"/>
                <a:gd name="T21" fmla="*/ 2147483646 h 12763"/>
                <a:gd name="T22" fmla="*/ 2147483646 w 17585"/>
                <a:gd name="T23" fmla="*/ 2147483646 h 127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585"/>
                <a:gd name="T37" fmla="*/ 0 h 12763"/>
                <a:gd name="T38" fmla="*/ 17585 w 17585"/>
                <a:gd name="T39" fmla="*/ 12763 h 127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46" name="Shape 561">
              <a:extLst>
                <a:ext uri="{FF2B5EF4-FFF2-40B4-BE49-F238E27FC236}">
                  <a16:creationId xmlns="" xmlns:a16="http://schemas.microsoft.com/office/drawing/2014/main" id="{1C5834D5-5222-6F6D-5930-0AB5A3FB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175" y="3761675"/>
              <a:ext cx="354400" cy="213725"/>
            </a:xfrm>
            <a:custGeom>
              <a:avLst/>
              <a:gdLst>
                <a:gd name="T0" fmla="*/ 244140625 w 14176"/>
                <a:gd name="T1" fmla="*/ 2147483646 h 8549"/>
                <a:gd name="T2" fmla="*/ 2147483646 w 14176"/>
                <a:gd name="T3" fmla="*/ 2147483646 h 8549"/>
                <a:gd name="T4" fmla="*/ 2147483646 w 14176"/>
                <a:gd name="T5" fmla="*/ 2147483646 h 8549"/>
                <a:gd name="T6" fmla="*/ 2147483646 w 14176"/>
                <a:gd name="T7" fmla="*/ 2147483646 h 8549"/>
                <a:gd name="T8" fmla="*/ 2147483646 w 14176"/>
                <a:gd name="T9" fmla="*/ 2147483646 h 8549"/>
                <a:gd name="T10" fmla="*/ 2147483646 w 14176"/>
                <a:gd name="T11" fmla="*/ 2147483646 h 8549"/>
                <a:gd name="T12" fmla="*/ 2147483646 w 14176"/>
                <a:gd name="T13" fmla="*/ 2147483646 h 8549"/>
                <a:gd name="T14" fmla="*/ 2147483646 w 14176"/>
                <a:gd name="T15" fmla="*/ 2147483646 h 8549"/>
                <a:gd name="T16" fmla="*/ 2147483646 w 14176"/>
                <a:gd name="T17" fmla="*/ 2147483646 h 8549"/>
                <a:gd name="T18" fmla="*/ 2147483646 w 14176"/>
                <a:gd name="T19" fmla="*/ 2147483646 h 8549"/>
                <a:gd name="T20" fmla="*/ 2147483646 w 14176"/>
                <a:gd name="T21" fmla="*/ 2147483646 h 8549"/>
                <a:gd name="T22" fmla="*/ 2147483646 w 14176"/>
                <a:gd name="T23" fmla="*/ 2147483646 h 8549"/>
                <a:gd name="T24" fmla="*/ 2147483646 w 14176"/>
                <a:gd name="T25" fmla="*/ 2147483646 h 8549"/>
                <a:gd name="T26" fmla="*/ 2147483646 w 14176"/>
                <a:gd name="T27" fmla="*/ 2147483646 h 8549"/>
                <a:gd name="T28" fmla="*/ 2147483646 w 14176"/>
                <a:gd name="T29" fmla="*/ 2147483646 h 8549"/>
                <a:gd name="T30" fmla="*/ 2147483646 w 14176"/>
                <a:gd name="T31" fmla="*/ 0 h 85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176"/>
                <a:gd name="T49" fmla="*/ 0 h 8549"/>
                <a:gd name="T50" fmla="*/ 14176 w 14176"/>
                <a:gd name="T51" fmla="*/ 8549 h 85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pic>
        <p:nvPicPr>
          <p:cNvPr id="26639" name="Рисунок 21">
            <a:extLst>
              <a:ext uri="{FF2B5EF4-FFF2-40B4-BE49-F238E27FC236}">
                <a16:creationId xmlns="" xmlns:a16="http://schemas.microsoft.com/office/drawing/2014/main" id="{E3718F76-3511-0245-299D-CD211F7E2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1" y="2275506"/>
            <a:ext cx="692150" cy="56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Shape 763">
            <a:extLst>
              <a:ext uri="{FF2B5EF4-FFF2-40B4-BE49-F238E27FC236}">
                <a16:creationId xmlns="" xmlns:a16="http://schemas.microsoft.com/office/drawing/2014/main" id="{DBA3B063-8EB7-D275-335F-93B88AA99F84}"/>
              </a:ext>
            </a:extLst>
          </p:cNvPr>
          <p:cNvGrpSpPr/>
          <p:nvPr/>
        </p:nvGrpSpPr>
        <p:grpSpPr>
          <a:xfrm>
            <a:off x="634692" y="1452673"/>
            <a:ext cx="566705" cy="556997"/>
            <a:chOff x="5233525" y="4954450"/>
            <a:chExt cx="538275" cy="516350"/>
          </a:xfrm>
          <a:solidFill>
            <a:schemeClr val="bg1"/>
          </a:solidFill>
        </p:grpSpPr>
        <p:sp>
          <p:nvSpPr>
            <p:cNvPr id="23" name="Shape 764">
              <a:extLst>
                <a:ext uri="{FF2B5EF4-FFF2-40B4-BE49-F238E27FC236}">
                  <a16:creationId xmlns="" xmlns:a16="http://schemas.microsoft.com/office/drawing/2014/main" id="{7241FE56-7EA1-7139-D72D-CF91CABDDE71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Shape 765">
              <a:extLst>
                <a:ext uri="{FF2B5EF4-FFF2-40B4-BE49-F238E27FC236}">
                  <a16:creationId xmlns="" xmlns:a16="http://schemas.microsoft.com/office/drawing/2014/main" id="{F3F45F36-2684-D1AB-70AF-D72A0AB35417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Shape 766">
              <a:extLst>
                <a:ext uri="{FF2B5EF4-FFF2-40B4-BE49-F238E27FC236}">
                  <a16:creationId xmlns="" xmlns:a16="http://schemas.microsoft.com/office/drawing/2014/main" id="{B38D5DE9-5402-6F2A-A62D-3AB0573A04A3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Shape 767">
              <a:extLst>
                <a:ext uri="{FF2B5EF4-FFF2-40B4-BE49-F238E27FC236}">
                  <a16:creationId xmlns="" xmlns:a16="http://schemas.microsoft.com/office/drawing/2014/main" id="{8393343E-3A71-BF4A-5281-3EFF7F7E4525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Shape 768">
              <a:extLst>
                <a:ext uri="{FF2B5EF4-FFF2-40B4-BE49-F238E27FC236}">
                  <a16:creationId xmlns="" xmlns:a16="http://schemas.microsoft.com/office/drawing/2014/main" id="{3FD933AD-E1CB-F81C-F0F0-33F0103A9F3E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Shape 769">
              <a:extLst>
                <a:ext uri="{FF2B5EF4-FFF2-40B4-BE49-F238E27FC236}">
                  <a16:creationId xmlns="" xmlns:a16="http://schemas.microsoft.com/office/drawing/2014/main" id="{37EDE903-A26F-BDFF-E00C-858DFE65F93B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9" name="Shape 770">
              <a:extLst>
                <a:ext uri="{FF2B5EF4-FFF2-40B4-BE49-F238E27FC236}">
                  <a16:creationId xmlns="" xmlns:a16="http://schemas.microsoft.com/office/drawing/2014/main" id="{9F7EC572-3CF9-7D16-6001-7E54168619D1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0" name="Shape 771">
              <a:extLst>
                <a:ext uri="{FF2B5EF4-FFF2-40B4-BE49-F238E27FC236}">
                  <a16:creationId xmlns="" xmlns:a16="http://schemas.microsoft.com/office/drawing/2014/main" id="{56C2A725-433D-CEBE-08F3-78377FEE80E6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1" name="Shape 772">
              <a:extLst>
                <a:ext uri="{FF2B5EF4-FFF2-40B4-BE49-F238E27FC236}">
                  <a16:creationId xmlns="" xmlns:a16="http://schemas.microsoft.com/office/drawing/2014/main" id="{5886996C-5E00-D96D-594C-1C20F805AE70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2" name="Shape 773">
              <a:extLst>
                <a:ext uri="{FF2B5EF4-FFF2-40B4-BE49-F238E27FC236}">
                  <a16:creationId xmlns="" xmlns:a16="http://schemas.microsoft.com/office/drawing/2014/main" id="{1F74F8B0-8FBD-030C-59AC-A7453C60BC5B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3" name="Shape 774">
              <a:extLst>
                <a:ext uri="{FF2B5EF4-FFF2-40B4-BE49-F238E27FC236}">
                  <a16:creationId xmlns="" xmlns:a16="http://schemas.microsoft.com/office/drawing/2014/main" id="{1D0108D1-A589-0348-FDF4-1F4C927F6284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E0B15201-B9D0-E61F-F6D3-986E81EA6951}"/>
              </a:ext>
            </a:extLst>
          </p:cNvPr>
          <p:cNvSpPr/>
          <p:nvPr/>
        </p:nvSpPr>
        <p:spPr>
          <a:xfrm>
            <a:off x="5219700" y="2032000"/>
            <a:ext cx="2762250" cy="1031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5DCD260-4909-3562-C273-CA2200430C44}"/>
              </a:ext>
            </a:extLst>
          </p:cNvPr>
          <p:cNvSpPr/>
          <p:nvPr/>
        </p:nvSpPr>
        <p:spPr>
          <a:xfrm flipV="1">
            <a:off x="5219700" y="1855788"/>
            <a:ext cx="1954213" cy="8731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" name="Group 46">
            <a:extLst>
              <a:ext uri="{FF2B5EF4-FFF2-40B4-BE49-F238E27FC236}">
                <a16:creationId xmlns="" xmlns:a16="http://schemas.microsoft.com/office/drawing/2014/main" id="{BBED9036-6096-EEB5-AB52-0474AA1B70E1}"/>
              </a:ext>
            </a:extLst>
          </p:cNvPr>
          <p:cNvGrpSpPr/>
          <p:nvPr/>
        </p:nvGrpSpPr>
        <p:grpSpPr>
          <a:xfrm>
            <a:off x="6995802" y="1282215"/>
            <a:ext cx="1119893" cy="517436"/>
            <a:chOff x="2791098" y="4213252"/>
            <a:chExt cx="991161" cy="365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Freeform 47">
              <a:extLst>
                <a:ext uri="{FF2B5EF4-FFF2-40B4-BE49-F238E27FC236}">
                  <a16:creationId xmlns="" xmlns:a16="http://schemas.microsoft.com/office/drawing/2014/main" id="{DE2C45F5-E1C4-E7BD-15F4-DD804B2E1D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8" y="4213252"/>
              <a:ext cx="720196" cy="365760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B347C8F8-774E-359B-9C56-F9FD58FC360A}"/>
                </a:ext>
              </a:extLst>
            </p:cNvPr>
            <p:cNvSpPr txBox="1"/>
            <p:nvPr/>
          </p:nvSpPr>
          <p:spPr>
            <a:xfrm>
              <a:off x="2930684" y="4224486"/>
              <a:ext cx="851575" cy="1958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mbria" pitchFamily="18" charset="0"/>
                </a:rPr>
                <a:t>64,1</a:t>
              </a:r>
              <a:endParaRPr lang="en-US" sz="12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26644" name="TextBox 2">
            <a:extLst>
              <a:ext uri="{FF2B5EF4-FFF2-40B4-BE49-F238E27FC236}">
                <a16:creationId xmlns="" xmlns:a16="http://schemas.microsoft.com/office/drawing/2014/main" id="{3D34F2B5-59B4-541B-18A2-57FAC87AD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48" y="3375210"/>
            <a:ext cx="8537103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Основными причинами позитивного показателя стали рост индекс количества проектов, а также ожидание роста количества проектов в следующем квартале практически половиной респондентов. Несмотря на очевидные позитивные моменты роста количества проектов, присутствуют  и некоторые ограничивающие факторы, в частности возможная нехватка квалифицированные специалистов в сфере проектного управления, а вследствие этого -  неизбежный рост зарплат членов команды. Если рост количества проектов действительно реализуется в том оптимистичном масштабе, указанном респондентами, то два вышеуказанных фактора в ближайшем будущем выйдут на первый план.»</a:t>
            </a:r>
            <a:endParaRPr lang="ru-RU" altLang="ru-RU" sz="1800" b="0" i="1" dirty="0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E96441A3-E49C-442D-930F-48A666082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812693"/>
              </p:ext>
            </p:extLst>
          </p:nvPr>
        </p:nvGraphicFramePr>
        <p:xfrm>
          <a:off x="226557" y="5422977"/>
          <a:ext cx="8713091" cy="107023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1398903196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1457470624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02768428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411343048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273234987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458590317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1722835056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2005902870"/>
                  </a:ext>
                </a:extLst>
              </a:tr>
              <a:tr h="470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 величин общих индексов</a:t>
                      </a: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411309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="" xmlns:a16="http://schemas.microsoft.com/office/drawing/2014/main" id="{6EF44F30-AEC2-9570-DB3F-DD744B47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Ассоциация управления проектами «СОВНЕТ»</a:t>
            </a:r>
          </a:p>
        </p:txBody>
      </p:sp>
      <p:sp>
        <p:nvSpPr>
          <p:cNvPr id="10243" name="Номер слайда 1">
            <a:extLst>
              <a:ext uri="{FF2B5EF4-FFF2-40B4-BE49-F238E27FC236}">
                <a16:creationId xmlns="" xmlns:a16="http://schemas.microsoft.com/office/drawing/2014/main" id="{DB7E63BC-1B64-C5D5-A4D5-7E007EE2CE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6F1AD3-215B-493C-8AF3-52200178A8B7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10244" name="TextBox 4">
            <a:extLst>
              <a:ext uri="{FF2B5EF4-FFF2-40B4-BE49-F238E27FC236}">
                <a16:creationId xmlns="" xmlns:a16="http://schemas.microsoft.com/office/drawing/2014/main" id="{2F0268AB-3529-277A-B1E7-87BCFE9CC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1266825"/>
            <a:ext cx="48641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0">
                <a:latin typeface="Calibri" panose="020F0502020204030204" pitchFamily="34" charset="0"/>
              </a:rPr>
              <a:t>Ассоциация управления проектами «СОВНЕТ» – это некоммерческая организация, с 1991 года представляет Россию в Международной ассоциации управления проектами (IPMA) как национальная ассоциация управления проектами.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0">
                <a:solidFill>
                  <a:srgbClr val="FF0000"/>
                </a:solidFill>
                <a:latin typeface="Calibri" panose="020F0502020204030204" pitchFamily="34" charset="0"/>
              </a:rPr>
              <a:t>Миссия СОВНЕТ: </a:t>
            </a:r>
            <a:r>
              <a:rPr lang="ru-RU" altLang="ru-RU" sz="1600">
                <a:latin typeface="Calibri" panose="020F0502020204030204" pitchFamily="34" charset="0"/>
              </a:rPr>
              <a:t>развитие профессионального управления во всех отраслях экономики и сферах общественной жизни России</a:t>
            </a:r>
            <a:r>
              <a:rPr lang="ru-RU" altLang="ru-RU" sz="16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anose="020F0502020204030204" pitchFamily="34" charset="0"/>
            </a:endParaRPr>
          </a:p>
        </p:txBody>
      </p:sp>
      <p:sp>
        <p:nvSpPr>
          <p:cNvPr id="10245" name="Прямоугольник 1">
            <a:extLst>
              <a:ext uri="{FF2B5EF4-FFF2-40B4-BE49-F238E27FC236}">
                <a16:creationId xmlns="" xmlns:a16="http://schemas.microsoft.com/office/drawing/2014/main" id="{02BCE4D9-2A27-5033-B072-E26B1F6FB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4445000"/>
            <a:ext cx="87137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alibri" panose="020F0502020204030204" pitchFamily="34" charset="0"/>
              </a:rPr>
              <a:t>Ассоциация управления проектами "СОВНЕТ" - это добровольный союз профессионалов, осуществляющих научные исследования и разработки, обучение и сертификацию специалистов в области управления проектами, подготовку, выполнение и управление проектами в различных сферах деятельности. СОВНЕТ объединяет опыт и знания государственных и коммерческих организаций, а также отдельных специалистов в области управления проектами, осуществляет международное сотрудничество в сфере проектного менеджмента со странами ближнего и дальнего зарубежья.</a:t>
            </a:r>
          </a:p>
        </p:txBody>
      </p:sp>
      <p:pic>
        <p:nvPicPr>
          <p:cNvPr id="10246" name="Рисунок 2">
            <a:extLst>
              <a:ext uri="{FF2B5EF4-FFF2-40B4-BE49-F238E27FC236}">
                <a16:creationId xmlns="" xmlns:a16="http://schemas.microsoft.com/office/drawing/2014/main" id="{ABE53068-FE45-874C-3F02-5821A2166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68413"/>
            <a:ext cx="357028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0999D54-F033-F3DC-3FDB-37D88F851982}"/>
              </a:ext>
            </a:extLst>
          </p:cNvPr>
          <p:cNvSpPr/>
          <p:nvPr/>
        </p:nvSpPr>
        <p:spPr>
          <a:xfrm>
            <a:off x="355600" y="3622675"/>
            <a:ext cx="6880225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33 года на рынке профессионального управления проектами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6820 выданных сертификатов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Заголовок 1">
            <a:extLst>
              <a:ext uri="{FF2B5EF4-FFF2-40B4-BE49-F238E27FC236}">
                <a16:creationId xmlns="" xmlns:a16="http://schemas.microsoft.com/office/drawing/2014/main" id="{F0876E92-80D7-4EE3-B72C-E25570FB6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Общий индекс </a:t>
            </a:r>
          </a:p>
        </p:txBody>
      </p:sp>
      <p:sp>
        <p:nvSpPr>
          <p:cNvPr id="26629" name="Номер слайда 1">
            <a:extLst>
              <a:ext uri="{FF2B5EF4-FFF2-40B4-BE49-F238E27FC236}">
                <a16:creationId xmlns="" xmlns:a16="http://schemas.microsoft.com/office/drawing/2014/main" id="{0349F5F0-D604-0B31-5702-EEB82C3989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7E233B-DAFC-4BE2-8200-7F091DB151B9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E96441A3-E49C-442D-930F-48A666082654}"/>
              </a:ext>
            </a:extLst>
          </p:cNvPr>
          <p:cNvGraphicFramePr>
            <a:graphicFrameLocks noGrp="1"/>
          </p:cNvGraphicFramePr>
          <p:nvPr/>
        </p:nvGraphicFramePr>
        <p:xfrm>
          <a:off x="226557" y="5422977"/>
          <a:ext cx="8713091" cy="107023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1398903196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1457470624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02768428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1411343048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273234987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458590317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1722835056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2005902870"/>
                  </a:ext>
                </a:extLst>
              </a:tr>
              <a:tr h="470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 величин общих индексов</a:t>
                      </a: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411309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87776D7-9E01-4611-B198-79331F17DC22}"/>
              </a:ext>
            </a:extLst>
          </p:cNvPr>
          <p:cNvSpPr txBox="1"/>
          <p:nvPr/>
        </p:nvSpPr>
        <p:spPr>
          <a:xfrm>
            <a:off x="338138" y="1340768"/>
            <a:ext cx="84103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r>
              <a:rPr lang="ru-RU" sz="1600" b="1" dirty="0" smtClean="0"/>
              <a:t>Анна </a:t>
            </a:r>
            <a:r>
              <a:rPr lang="ru-RU" sz="1600" b="1" dirty="0" err="1"/>
              <a:t>Телицына</a:t>
            </a:r>
            <a:r>
              <a:rPr lang="ru-RU" sz="1600" dirty="0"/>
              <a:t>, Руководитель проектного офиса (Торгово-промышленный холдинг), </a:t>
            </a:r>
            <a:r>
              <a:rPr lang="en-US" sz="1600" dirty="0"/>
              <a:t>IPMA “B”, </a:t>
            </a:r>
            <a:r>
              <a:rPr lang="en-US" sz="1600" dirty="0" err="1"/>
              <a:t>ICPAgile</a:t>
            </a:r>
            <a:r>
              <a:rPr lang="en-US" sz="1600" dirty="0"/>
              <a:t>, </a:t>
            </a:r>
            <a:r>
              <a:rPr lang="en-US" sz="1600" dirty="0" smtClean="0"/>
              <a:t>OKR</a:t>
            </a:r>
            <a:r>
              <a:rPr lang="ru-RU" sz="1600" dirty="0" smtClean="0"/>
              <a:t>:</a:t>
            </a:r>
            <a:endParaRPr lang="ru-RU" sz="1600" dirty="0"/>
          </a:p>
          <a:p>
            <a:r>
              <a:rPr lang="ru-RU" sz="1600" i="1" dirty="0" smtClean="0"/>
              <a:t>«Согласно </a:t>
            </a:r>
            <a:r>
              <a:rPr lang="ru-RU" sz="1600" i="1" dirty="0"/>
              <a:t>произведенному опросу мы видим значительный прирост показателей. На мой взгляд это вполне логично, поскольку внешнеполитическая обстановка стабилизировалась, экономика страны показывает положительную динамику, компании могут себе позволить более долгосрочное планирование, нежели в прошлом году, появляются новые инициативы и проекты. Плюс ко всему начало нового года, старт нового бюджетного </a:t>
            </a:r>
            <a:r>
              <a:rPr lang="ru-RU" sz="1600" i="1" dirty="0" smtClean="0"/>
              <a:t>цикла».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80027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="" xmlns:a16="http://schemas.microsoft.com/office/drawing/2014/main" id="{7D1984B7-18E6-40AC-7C52-C8EDD1C8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Общий итог </a:t>
            </a:r>
          </a:p>
        </p:txBody>
      </p:sp>
      <p:sp>
        <p:nvSpPr>
          <p:cNvPr id="27651" name="Номер слайда 1">
            <a:extLst>
              <a:ext uri="{FF2B5EF4-FFF2-40B4-BE49-F238E27FC236}">
                <a16:creationId xmlns="" xmlns:a16="http://schemas.microsoft.com/office/drawing/2014/main" id="{AEDF1432-6BEA-92B4-DAC5-32C6670DD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89AA77-86BA-435C-8376-D4363864174A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27652" name="Shape 496">
            <a:extLst>
              <a:ext uri="{FF2B5EF4-FFF2-40B4-BE49-F238E27FC236}">
                <a16:creationId xmlns="" xmlns:a16="http://schemas.microsoft.com/office/drawing/2014/main" id="{9199747B-7C72-466A-2B93-F286CB7ACB6F}"/>
              </a:ext>
            </a:extLst>
          </p:cNvPr>
          <p:cNvSpPr>
            <a:spLocks/>
          </p:cNvSpPr>
          <p:nvPr/>
        </p:nvSpPr>
        <p:spPr bwMode="auto">
          <a:xfrm>
            <a:off x="2032000" y="1311275"/>
            <a:ext cx="561975" cy="676275"/>
          </a:xfrm>
          <a:custGeom>
            <a:avLst/>
            <a:gdLst>
              <a:gd name="T0" fmla="*/ 2147483646 w 15247"/>
              <a:gd name="T1" fmla="*/ 2147483646 h 16075"/>
              <a:gd name="T2" fmla="*/ 2147483646 w 15247"/>
              <a:gd name="T3" fmla="*/ 2147483646 h 16075"/>
              <a:gd name="T4" fmla="*/ 2147483646 w 15247"/>
              <a:gd name="T5" fmla="*/ 2147483646 h 16075"/>
              <a:gd name="T6" fmla="*/ 2147483646 w 15247"/>
              <a:gd name="T7" fmla="*/ 2147483646 h 16075"/>
              <a:gd name="T8" fmla="*/ 2147483646 w 15247"/>
              <a:gd name="T9" fmla="*/ 2147483646 h 16075"/>
              <a:gd name="T10" fmla="*/ 2147483646 w 15247"/>
              <a:gd name="T11" fmla="*/ 2147483646 h 16075"/>
              <a:gd name="T12" fmla="*/ 2147483646 w 15247"/>
              <a:gd name="T13" fmla="*/ 2147483646 h 16075"/>
              <a:gd name="T14" fmla="*/ 2147483646 w 15247"/>
              <a:gd name="T15" fmla="*/ 2147483646 h 16075"/>
              <a:gd name="T16" fmla="*/ 2147483646 w 15247"/>
              <a:gd name="T17" fmla="*/ 2147483646 h 16075"/>
              <a:gd name="T18" fmla="*/ 2147483646 w 15247"/>
              <a:gd name="T19" fmla="*/ 2147483646 h 16075"/>
              <a:gd name="T20" fmla="*/ 2147483646 w 15247"/>
              <a:gd name="T21" fmla="*/ 2147483646 h 16075"/>
              <a:gd name="T22" fmla="*/ 2147483646 w 15247"/>
              <a:gd name="T23" fmla="*/ 2147483646 h 16075"/>
              <a:gd name="T24" fmla="*/ 2147483646 w 15247"/>
              <a:gd name="T25" fmla="*/ 2147483646 h 16075"/>
              <a:gd name="T26" fmla="*/ 2147483646 w 15247"/>
              <a:gd name="T27" fmla="*/ 2147483646 h 16075"/>
              <a:gd name="T28" fmla="*/ 2147483646 w 15247"/>
              <a:gd name="T29" fmla="*/ 2147483646 h 16075"/>
              <a:gd name="T30" fmla="*/ 2147483646 w 15247"/>
              <a:gd name="T31" fmla="*/ 2147483646 h 16075"/>
              <a:gd name="T32" fmla="*/ 2147483646 w 15247"/>
              <a:gd name="T33" fmla="*/ 2147483646 h 16075"/>
              <a:gd name="T34" fmla="*/ 2147483646 w 15247"/>
              <a:gd name="T35" fmla="*/ 2147483646 h 16075"/>
              <a:gd name="T36" fmla="*/ 2147483646 w 15247"/>
              <a:gd name="T37" fmla="*/ 0 h 16075"/>
              <a:gd name="T38" fmla="*/ 2147483646 w 15247"/>
              <a:gd name="T39" fmla="*/ 2147483646 h 16075"/>
              <a:gd name="T40" fmla="*/ 2147483646 w 15247"/>
              <a:gd name="T41" fmla="*/ 2147483646 h 16075"/>
              <a:gd name="T42" fmla="*/ 2147483646 w 15247"/>
              <a:gd name="T43" fmla="*/ 2147483646 h 16075"/>
              <a:gd name="T44" fmla="*/ 2147483646 w 15247"/>
              <a:gd name="T45" fmla="*/ 2147483646 h 16075"/>
              <a:gd name="T46" fmla="*/ 2147483646 w 15247"/>
              <a:gd name="T47" fmla="*/ 2147483646 h 16075"/>
              <a:gd name="T48" fmla="*/ 2147483646 w 15247"/>
              <a:gd name="T49" fmla="*/ 2147483646 h 16075"/>
              <a:gd name="T50" fmla="*/ 2147483646 w 15247"/>
              <a:gd name="T51" fmla="*/ 2147483646 h 16075"/>
              <a:gd name="T52" fmla="*/ 2147483646 w 15247"/>
              <a:gd name="T53" fmla="*/ 2147483646 h 16075"/>
              <a:gd name="T54" fmla="*/ 2147483646 w 15247"/>
              <a:gd name="T55" fmla="*/ 2147483646 h 16075"/>
              <a:gd name="T56" fmla="*/ 2147483646 w 15247"/>
              <a:gd name="T57" fmla="*/ 2147483646 h 16075"/>
              <a:gd name="T58" fmla="*/ 2147483646 w 15247"/>
              <a:gd name="T59" fmla="*/ 2147483646 h 16075"/>
              <a:gd name="T60" fmla="*/ 2147483646 w 15247"/>
              <a:gd name="T61" fmla="*/ 2147483646 h 16075"/>
              <a:gd name="T62" fmla="*/ 2147483646 w 15247"/>
              <a:gd name="T63" fmla="*/ 2147483646 h 16075"/>
              <a:gd name="T64" fmla="*/ 2147483646 w 15247"/>
              <a:gd name="T65" fmla="*/ 2147483646 h 16075"/>
              <a:gd name="T66" fmla="*/ 2147483646 w 15247"/>
              <a:gd name="T67" fmla="*/ 2147483646 h 16075"/>
              <a:gd name="T68" fmla="*/ 2147483646 w 15247"/>
              <a:gd name="T69" fmla="*/ 2147483646 h 16075"/>
              <a:gd name="T70" fmla="*/ 2147483646 w 15247"/>
              <a:gd name="T71" fmla="*/ 2147483646 h 16075"/>
              <a:gd name="T72" fmla="*/ 2147483646 w 15247"/>
              <a:gd name="T73" fmla="*/ 2147483646 h 16075"/>
              <a:gd name="T74" fmla="*/ 2147483646 w 15247"/>
              <a:gd name="T75" fmla="*/ 2147483646 h 16075"/>
              <a:gd name="T76" fmla="*/ 2147483646 w 15247"/>
              <a:gd name="T77" fmla="*/ 2147483646 h 16075"/>
              <a:gd name="T78" fmla="*/ 2147483646 w 15247"/>
              <a:gd name="T79" fmla="*/ 2147483646 h 16075"/>
              <a:gd name="T80" fmla="*/ 2147483646 w 15247"/>
              <a:gd name="T81" fmla="*/ 2147483646 h 16075"/>
              <a:gd name="T82" fmla="*/ 2147483646 w 15247"/>
              <a:gd name="T83" fmla="*/ 2147483646 h 16075"/>
              <a:gd name="T84" fmla="*/ 2147483646 w 15247"/>
              <a:gd name="T85" fmla="*/ 2147483646 h 16075"/>
              <a:gd name="T86" fmla="*/ 2147483646 w 15247"/>
              <a:gd name="T87" fmla="*/ 2147483646 h 16075"/>
              <a:gd name="T88" fmla="*/ 0 w 15247"/>
              <a:gd name="T89" fmla="*/ 2147483646 h 16075"/>
              <a:gd name="T90" fmla="*/ 2147483646 w 15247"/>
              <a:gd name="T91" fmla="*/ 2147483646 h 16075"/>
              <a:gd name="T92" fmla="*/ 2147483646 w 15247"/>
              <a:gd name="T93" fmla="*/ 2147483646 h 16075"/>
              <a:gd name="T94" fmla="*/ 2147483646 w 15247"/>
              <a:gd name="T95" fmla="*/ 2147483646 h 16075"/>
              <a:gd name="T96" fmla="*/ 2147483646 w 15247"/>
              <a:gd name="T97" fmla="*/ 2147483646 h 16075"/>
              <a:gd name="T98" fmla="*/ 2147483646 w 15247"/>
              <a:gd name="T99" fmla="*/ 2147483646 h 16075"/>
              <a:gd name="T100" fmla="*/ 2147483646 w 15247"/>
              <a:gd name="T101" fmla="*/ 2147483646 h 16075"/>
              <a:gd name="T102" fmla="*/ 2147483646 w 15247"/>
              <a:gd name="T103" fmla="*/ 2147483646 h 16075"/>
              <a:gd name="T104" fmla="*/ 2147483646 w 15247"/>
              <a:gd name="T105" fmla="*/ 2147483646 h 16075"/>
              <a:gd name="T106" fmla="*/ 2147483646 w 15247"/>
              <a:gd name="T107" fmla="*/ 2147483646 h 16075"/>
              <a:gd name="T108" fmla="*/ 2147483646 w 15247"/>
              <a:gd name="T109" fmla="*/ 2147483646 h 16075"/>
              <a:gd name="T110" fmla="*/ 2147483646 w 15247"/>
              <a:gd name="T111" fmla="*/ 2147483646 h 16075"/>
              <a:gd name="T112" fmla="*/ 2147483646 w 15247"/>
              <a:gd name="T113" fmla="*/ 2147483646 h 16075"/>
              <a:gd name="T114" fmla="*/ 2147483646 w 15247"/>
              <a:gd name="T115" fmla="*/ 2147483646 h 16075"/>
              <a:gd name="T116" fmla="*/ 2147483646 w 15247"/>
              <a:gd name="T117" fmla="*/ 2147483646 h 16075"/>
              <a:gd name="T118" fmla="*/ 2147483646 w 15247"/>
              <a:gd name="T119" fmla="*/ 2147483646 h 16075"/>
              <a:gd name="T120" fmla="*/ 2147483646 w 15247"/>
              <a:gd name="T121" fmla="*/ 2147483646 h 160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247"/>
              <a:gd name="T184" fmla="*/ 0 h 16075"/>
              <a:gd name="T185" fmla="*/ 15247 w 15247"/>
              <a:gd name="T186" fmla="*/ 16075 h 1607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close/>
              </a:path>
            </a:pathLst>
          </a:custGeom>
          <a:noFill/>
          <a:ln w="349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653" name="Shape 528">
            <a:extLst>
              <a:ext uri="{FF2B5EF4-FFF2-40B4-BE49-F238E27FC236}">
                <a16:creationId xmlns="" xmlns:a16="http://schemas.microsoft.com/office/drawing/2014/main" id="{D175C19C-790B-FF15-0156-76F6C76FD0E1}"/>
              </a:ext>
            </a:extLst>
          </p:cNvPr>
          <p:cNvGrpSpPr>
            <a:grpSpLocks/>
          </p:cNvGrpSpPr>
          <p:nvPr/>
        </p:nvGrpSpPr>
        <p:grpSpPr bwMode="auto">
          <a:xfrm>
            <a:off x="2230438" y="2374900"/>
            <a:ext cx="533400" cy="514350"/>
            <a:chOff x="1244800" y="3717225"/>
            <a:chExt cx="449375" cy="302025"/>
          </a:xfrm>
        </p:grpSpPr>
        <p:sp>
          <p:nvSpPr>
            <p:cNvPr id="27705" name="Shape 529">
              <a:extLst>
                <a:ext uri="{FF2B5EF4-FFF2-40B4-BE49-F238E27FC236}">
                  <a16:creationId xmlns="" xmlns:a16="http://schemas.microsoft.com/office/drawing/2014/main" id="{9FEA4E01-E4AA-73A1-0AD0-3D156FCD2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717225"/>
              <a:ext cx="449375" cy="302025"/>
            </a:xfrm>
            <a:custGeom>
              <a:avLst/>
              <a:gdLst>
                <a:gd name="T0" fmla="*/ 2147483646 w 17975"/>
                <a:gd name="T1" fmla="*/ 0 h 12081"/>
                <a:gd name="T2" fmla="*/ 2147483646 w 17975"/>
                <a:gd name="T3" fmla="*/ 0 h 12081"/>
                <a:gd name="T4" fmla="*/ 2147483646 w 17975"/>
                <a:gd name="T5" fmla="*/ 0 h 12081"/>
                <a:gd name="T6" fmla="*/ 2147483646 w 17975"/>
                <a:gd name="T7" fmla="*/ 2147483646 h 12081"/>
                <a:gd name="T8" fmla="*/ 2147483646 w 17975"/>
                <a:gd name="T9" fmla="*/ 2147483646 h 12081"/>
                <a:gd name="T10" fmla="*/ 2147483646 w 17975"/>
                <a:gd name="T11" fmla="*/ 2147483646 h 12081"/>
                <a:gd name="T12" fmla="*/ 2147483646 w 17975"/>
                <a:gd name="T13" fmla="*/ 2147483646 h 12081"/>
                <a:gd name="T14" fmla="*/ 2147483646 w 17975"/>
                <a:gd name="T15" fmla="*/ 2147483646 h 12081"/>
                <a:gd name="T16" fmla="*/ 2147483646 w 17975"/>
                <a:gd name="T17" fmla="*/ 2147483646 h 12081"/>
                <a:gd name="T18" fmla="*/ 2147483646 w 17975"/>
                <a:gd name="T19" fmla="*/ 2147483646 h 12081"/>
                <a:gd name="T20" fmla="*/ 0 w 17975"/>
                <a:gd name="T21" fmla="*/ 2147483646 h 12081"/>
                <a:gd name="T22" fmla="*/ 0 w 17975"/>
                <a:gd name="T23" fmla="*/ 2147483646 h 12081"/>
                <a:gd name="T24" fmla="*/ 0 w 17975"/>
                <a:gd name="T25" fmla="*/ 2147483646 h 12081"/>
                <a:gd name="T26" fmla="*/ 2147483646 w 17975"/>
                <a:gd name="T27" fmla="*/ 2147483646 h 12081"/>
                <a:gd name="T28" fmla="*/ 2147483646 w 17975"/>
                <a:gd name="T29" fmla="*/ 2147483646 h 12081"/>
                <a:gd name="T30" fmla="*/ 2147483646 w 17975"/>
                <a:gd name="T31" fmla="*/ 2147483646 h 12081"/>
                <a:gd name="T32" fmla="*/ 2147483646 w 17975"/>
                <a:gd name="T33" fmla="*/ 2147483646 h 12081"/>
                <a:gd name="T34" fmla="*/ 2147483646 w 17975"/>
                <a:gd name="T35" fmla="*/ 2147483646 h 12081"/>
                <a:gd name="T36" fmla="*/ 2147483646 w 17975"/>
                <a:gd name="T37" fmla="*/ 2147483646 h 12081"/>
                <a:gd name="T38" fmla="*/ 2147483646 w 17975"/>
                <a:gd name="T39" fmla="*/ 2147483646 h 12081"/>
                <a:gd name="T40" fmla="*/ 2147483646 w 17975"/>
                <a:gd name="T41" fmla="*/ 2147483646 h 12081"/>
                <a:gd name="T42" fmla="*/ 2147483646 w 17975"/>
                <a:gd name="T43" fmla="*/ 2147483646 h 12081"/>
                <a:gd name="T44" fmla="*/ 2147483646 w 17975"/>
                <a:gd name="T45" fmla="*/ 2147483646 h 12081"/>
                <a:gd name="T46" fmla="*/ 2147483646 w 17975"/>
                <a:gd name="T47" fmla="*/ 2147483646 h 12081"/>
                <a:gd name="T48" fmla="*/ 2147483646 w 17975"/>
                <a:gd name="T49" fmla="*/ 2147483646 h 12081"/>
                <a:gd name="T50" fmla="*/ 2147483646 w 17975"/>
                <a:gd name="T51" fmla="*/ 2147483646 h 12081"/>
                <a:gd name="T52" fmla="*/ 2147483646 w 17975"/>
                <a:gd name="T53" fmla="*/ 2147483646 h 12081"/>
                <a:gd name="T54" fmla="*/ 2147483646 w 17975"/>
                <a:gd name="T55" fmla="*/ 2147483646 h 12081"/>
                <a:gd name="T56" fmla="*/ 2147483646 w 17975"/>
                <a:gd name="T57" fmla="*/ 2147483646 h 12081"/>
                <a:gd name="T58" fmla="*/ 2147483646 w 17975"/>
                <a:gd name="T59" fmla="*/ 2147483646 h 12081"/>
                <a:gd name="T60" fmla="*/ 2147483646 w 17975"/>
                <a:gd name="T61" fmla="*/ 2147483646 h 12081"/>
                <a:gd name="T62" fmla="*/ 2147483646 w 17975"/>
                <a:gd name="T63" fmla="*/ 2147483646 h 12081"/>
                <a:gd name="T64" fmla="*/ 2147483646 w 17975"/>
                <a:gd name="T65" fmla="*/ 2147483646 h 12081"/>
                <a:gd name="T66" fmla="*/ 2147483646 w 17975"/>
                <a:gd name="T67" fmla="*/ 2147483646 h 12081"/>
                <a:gd name="T68" fmla="*/ 2147483646 w 17975"/>
                <a:gd name="T69" fmla="*/ 2147483646 h 12081"/>
                <a:gd name="T70" fmla="*/ 2147483646 w 17975"/>
                <a:gd name="T71" fmla="*/ 2147483646 h 12081"/>
                <a:gd name="T72" fmla="*/ 2147483646 w 17975"/>
                <a:gd name="T73" fmla="*/ 2147483646 h 12081"/>
                <a:gd name="T74" fmla="*/ 2147483646 w 17975"/>
                <a:gd name="T75" fmla="*/ 2147483646 h 12081"/>
                <a:gd name="T76" fmla="*/ 2147483646 w 17975"/>
                <a:gd name="T77" fmla="*/ 2147483646 h 12081"/>
                <a:gd name="T78" fmla="*/ 2147483646 w 17975"/>
                <a:gd name="T79" fmla="*/ 2147483646 h 12081"/>
                <a:gd name="T80" fmla="*/ 2147483646 w 17975"/>
                <a:gd name="T81" fmla="*/ 0 h 12081"/>
                <a:gd name="T82" fmla="*/ 2147483646 w 17975"/>
                <a:gd name="T83" fmla="*/ 0 h 120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75"/>
                <a:gd name="T127" fmla="*/ 0 h 12081"/>
                <a:gd name="T128" fmla="*/ 17975 w 17975"/>
                <a:gd name="T129" fmla="*/ 12081 h 120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06" name="Shape 530">
              <a:extLst>
                <a:ext uri="{FF2B5EF4-FFF2-40B4-BE49-F238E27FC236}">
                  <a16:creationId xmlns="" xmlns:a16="http://schemas.microsoft.com/office/drawing/2014/main" id="{003B5F53-959D-165D-B5B2-A48A49B7C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795150"/>
              <a:ext cx="449375" cy="25"/>
            </a:xfrm>
            <a:custGeom>
              <a:avLst/>
              <a:gdLst>
                <a:gd name="T0" fmla="*/ 2147483646 w 17975"/>
                <a:gd name="T1" fmla="*/ 244140625 h 1"/>
                <a:gd name="T2" fmla="*/ 0 w 17975"/>
                <a:gd name="T3" fmla="*/ 244140625 h 1"/>
                <a:gd name="T4" fmla="*/ 0 60000 65536"/>
                <a:gd name="T5" fmla="*/ 0 60000 65536"/>
                <a:gd name="T6" fmla="*/ 0 w 17975"/>
                <a:gd name="T7" fmla="*/ 0 h 1"/>
                <a:gd name="T8" fmla="*/ 17975 w 179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07" name="Shape 531">
              <a:extLst>
                <a:ext uri="{FF2B5EF4-FFF2-40B4-BE49-F238E27FC236}">
                  <a16:creationId xmlns="" xmlns:a16="http://schemas.microsoft.com/office/drawing/2014/main" id="{48B1744F-ED1D-9E10-3A3B-5ABDACC3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853000"/>
              <a:ext cx="449375" cy="25"/>
            </a:xfrm>
            <a:custGeom>
              <a:avLst/>
              <a:gdLst>
                <a:gd name="T0" fmla="*/ 0 w 17975"/>
                <a:gd name="T1" fmla="*/ 0 h 1"/>
                <a:gd name="T2" fmla="*/ 2147483646 w 17975"/>
                <a:gd name="T3" fmla="*/ 0 h 1"/>
                <a:gd name="T4" fmla="*/ 0 60000 65536"/>
                <a:gd name="T5" fmla="*/ 0 60000 65536"/>
                <a:gd name="T6" fmla="*/ 0 w 17975"/>
                <a:gd name="T7" fmla="*/ 0 h 1"/>
                <a:gd name="T8" fmla="*/ 17975 w 179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08" name="Shape 532">
              <a:extLst>
                <a:ext uri="{FF2B5EF4-FFF2-40B4-BE49-F238E27FC236}">
                  <a16:creationId xmlns="" xmlns:a16="http://schemas.microsoft.com/office/drawing/2014/main" id="{B953302E-A42B-18BC-AB8F-8F8A26E43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625" y="3893800"/>
              <a:ext cx="161375" cy="25"/>
            </a:xfrm>
            <a:custGeom>
              <a:avLst/>
              <a:gdLst>
                <a:gd name="T0" fmla="*/ 2147483646 w 6455"/>
                <a:gd name="T1" fmla="*/ 0 h 1"/>
                <a:gd name="T2" fmla="*/ 244140625 w 6455"/>
                <a:gd name="T3" fmla="*/ 0 h 1"/>
                <a:gd name="T4" fmla="*/ 0 60000 65536"/>
                <a:gd name="T5" fmla="*/ 0 60000 65536"/>
                <a:gd name="T6" fmla="*/ 0 w 6455"/>
                <a:gd name="T7" fmla="*/ 0 h 1"/>
                <a:gd name="T8" fmla="*/ 6455 w 645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09" name="Shape 533">
              <a:extLst>
                <a:ext uri="{FF2B5EF4-FFF2-40B4-BE49-F238E27FC236}">
                  <a16:creationId xmlns="" xmlns:a16="http://schemas.microsoft.com/office/drawing/2014/main" id="{86073778-07EA-19B8-EE92-B173865B8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625" y="3933975"/>
              <a:ext cx="110250" cy="25"/>
            </a:xfrm>
            <a:custGeom>
              <a:avLst/>
              <a:gdLst>
                <a:gd name="T0" fmla="*/ 2147483646 w 4410"/>
                <a:gd name="T1" fmla="*/ 244140625 h 1"/>
                <a:gd name="T2" fmla="*/ 244140625 w 4410"/>
                <a:gd name="T3" fmla="*/ 244140625 h 1"/>
                <a:gd name="T4" fmla="*/ 0 60000 65536"/>
                <a:gd name="T5" fmla="*/ 0 60000 65536"/>
                <a:gd name="T6" fmla="*/ 0 w 4410"/>
                <a:gd name="T7" fmla="*/ 0 h 1"/>
                <a:gd name="T8" fmla="*/ 4410 w 441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10" name="Shape 534">
              <a:extLst>
                <a:ext uri="{FF2B5EF4-FFF2-40B4-BE49-F238E27FC236}">
                  <a16:creationId xmlns="" xmlns:a16="http://schemas.microsoft.com/office/drawing/2014/main" id="{B50C1E57-A101-A640-4C11-8619857DA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975" y="3899875"/>
              <a:ext cx="62125" cy="40225"/>
            </a:xfrm>
            <a:custGeom>
              <a:avLst/>
              <a:gdLst>
                <a:gd name="T0" fmla="*/ 2147483646 w 2485"/>
                <a:gd name="T1" fmla="*/ 244140625 h 1609"/>
                <a:gd name="T2" fmla="*/ 2147483646 w 2485"/>
                <a:gd name="T3" fmla="*/ 244140625 h 1609"/>
                <a:gd name="T4" fmla="*/ 2147483646 w 2485"/>
                <a:gd name="T5" fmla="*/ 244140625 h 1609"/>
                <a:gd name="T6" fmla="*/ 2147483646 w 2485"/>
                <a:gd name="T7" fmla="*/ 244140625 h 1609"/>
                <a:gd name="T8" fmla="*/ 2147483646 w 2485"/>
                <a:gd name="T9" fmla="*/ 2147483646 h 1609"/>
                <a:gd name="T10" fmla="*/ 2147483646 w 2485"/>
                <a:gd name="T11" fmla="*/ 2147483646 h 1609"/>
                <a:gd name="T12" fmla="*/ 2147483646 w 2485"/>
                <a:gd name="T13" fmla="*/ 2147483646 h 1609"/>
                <a:gd name="T14" fmla="*/ 2147483646 w 2485"/>
                <a:gd name="T15" fmla="*/ 2147483646 h 1609"/>
                <a:gd name="T16" fmla="*/ 2147483646 w 2485"/>
                <a:gd name="T17" fmla="*/ 2147483646 h 1609"/>
                <a:gd name="T18" fmla="*/ 2147483646 w 2485"/>
                <a:gd name="T19" fmla="*/ 2147483646 h 1609"/>
                <a:gd name="T20" fmla="*/ 0 w 2485"/>
                <a:gd name="T21" fmla="*/ 2147483646 h 1609"/>
                <a:gd name="T22" fmla="*/ 0 w 2485"/>
                <a:gd name="T23" fmla="*/ 2147483646 h 1609"/>
                <a:gd name="T24" fmla="*/ 0 w 2485"/>
                <a:gd name="T25" fmla="*/ 2147483646 h 1609"/>
                <a:gd name="T26" fmla="*/ 2147483646 w 2485"/>
                <a:gd name="T27" fmla="*/ 2147483646 h 1609"/>
                <a:gd name="T28" fmla="*/ 2147483646 w 2485"/>
                <a:gd name="T29" fmla="*/ 2147483646 h 1609"/>
                <a:gd name="T30" fmla="*/ 2147483646 w 2485"/>
                <a:gd name="T31" fmla="*/ 2147483646 h 1609"/>
                <a:gd name="T32" fmla="*/ 2147483646 w 2485"/>
                <a:gd name="T33" fmla="*/ 2147483646 h 1609"/>
                <a:gd name="T34" fmla="*/ 2147483646 w 2485"/>
                <a:gd name="T35" fmla="*/ 2147483646 h 1609"/>
                <a:gd name="T36" fmla="*/ 2147483646 w 2485"/>
                <a:gd name="T37" fmla="*/ 2147483646 h 1609"/>
                <a:gd name="T38" fmla="*/ 2147483646 w 2485"/>
                <a:gd name="T39" fmla="*/ 2147483646 h 1609"/>
                <a:gd name="T40" fmla="*/ 2147483646 w 2485"/>
                <a:gd name="T41" fmla="*/ 2147483646 h 1609"/>
                <a:gd name="T42" fmla="*/ 2147483646 w 2485"/>
                <a:gd name="T43" fmla="*/ 2147483646 h 1609"/>
                <a:gd name="T44" fmla="*/ 2147483646 w 2485"/>
                <a:gd name="T45" fmla="*/ 2147483646 h 1609"/>
                <a:gd name="T46" fmla="*/ 2147483646 w 2485"/>
                <a:gd name="T47" fmla="*/ 2147483646 h 1609"/>
                <a:gd name="T48" fmla="*/ 2147483646 w 2485"/>
                <a:gd name="T49" fmla="*/ 2147483646 h 1609"/>
                <a:gd name="T50" fmla="*/ 2147483646 w 2485"/>
                <a:gd name="T51" fmla="*/ 2147483646 h 1609"/>
                <a:gd name="T52" fmla="*/ 2147483646 w 2485"/>
                <a:gd name="T53" fmla="*/ 2147483646 h 1609"/>
                <a:gd name="T54" fmla="*/ 2147483646 w 2485"/>
                <a:gd name="T55" fmla="*/ 2147483646 h 1609"/>
                <a:gd name="T56" fmla="*/ 2147483646 w 2485"/>
                <a:gd name="T57" fmla="*/ 2147483646 h 1609"/>
                <a:gd name="T58" fmla="*/ 2147483646 w 2485"/>
                <a:gd name="T59" fmla="*/ 2147483646 h 1609"/>
                <a:gd name="T60" fmla="*/ 2147483646 w 2485"/>
                <a:gd name="T61" fmla="*/ 2147483646 h 1609"/>
                <a:gd name="T62" fmla="*/ 2147483646 w 2485"/>
                <a:gd name="T63" fmla="*/ 2147483646 h 1609"/>
                <a:gd name="T64" fmla="*/ 2147483646 w 2485"/>
                <a:gd name="T65" fmla="*/ 2147483646 h 1609"/>
                <a:gd name="T66" fmla="*/ 2147483646 w 2485"/>
                <a:gd name="T67" fmla="*/ 2147483646 h 1609"/>
                <a:gd name="T68" fmla="*/ 2147483646 w 2485"/>
                <a:gd name="T69" fmla="*/ 2147483646 h 1609"/>
                <a:gd name="T70" fmla="*/ 2147483646 w 2485"/>
                <a:gd name="T71" fmla="*/ 2147483646 h 1609"/>
                <a:gd name="T72" fmla="*/ 2147483646 w 2485"/>
                <a:gd name="T73" fmla="*/ 2147483646 h 1609"/>
                <a:gd name="T74" fmla="*/ 2147483646 w 2485"/>
                <a:gd name="T75" fmla="*/ 2147483646 h 1609"/>
                <a:gd name="T76" fmla="*/ 2147483646 w 2485"/>
                <a:gd name="T77" fmla="*/ 2147483646 h 1609"/>
                <a:gd name="T78" fmla="*/ 2147483646 w 2485"/>
                <a:gd name="T79" fmla="*/ 244140625 h 1609"/>
                <a:gd name="T80" fmla="*/ 2147483646 w 2485"/>
                <a:gd name="T81" fmla="*/ 244140625 h 1609"/>
                <a:gd name="T82" fmla="*/ 2147483646 w 2485"/>
                <a:gd name="T83" fmla="*/ 244140625 h 16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85"/>
                <a:gd name="T127" fmla="*/ 0 h 1609"/>
                <a:gd name="T128" fmla="*/ 2485 w 2485"/>
                <a:gd name="T129" fmla="*/ 1609 h 16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pic>
        <p:nvPicPr>
          <p:cNvPr id="27654" name="Рисунок 21">
            <a:extLst>
              <a:ext uri="{FF2B5EF4-FFF2-40B4-BE49-F238E27FC236}">
                <a16:creationId xmlns="" xmlns:a16="http://schemas.microsoft.com/office/drawing/2014/main" id="{F4689BEE-C0BB-686A-F559-7859441D3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422525"/>
            <a:ext cx="6921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Shape 763">
            <a:extLst>
              <a:ext uri="{FF2B5EF4-FFF2-40B4-BE49-F238E27FC236}">
                <a16:creationId xmlns="" xmlns:a16="http://schemas.microsoft.com/office/drawing/2014/main" id="{F661F346-2927-3513-1759-4831F1CC816E}"/>
              </a:ext>
            </a:extLst>
          </p:cNvPr>
          <p:cNvGrpSpPr/>
          <p:nvPr/>
        </p:nvGrpSpPr>
        <p:grpSpPr>
          <a:xfrm>
            <a:off x="634692" y="1452673"/>
            <a:ext cx="566705" cy="556997"/>
            <a:chOff x="5233525" y="4954450"/>
            <a:chExt cx="538275" cy="516350"/>
          </a:xfrm>
          <a:solidFill>
            <a:schemeClr val="bg1"/>
          </a:solidFill>
        </p:grpSpPr>
        <p:sp>
          <p:nvSpPr>
            <p:cNvPr id="23" name="Shape 764">
              <a:extLst>
                <a:ext uri="{FF2B5EF4-FFF2-40B4-BE49-F238E27FC236}">
                  <a16:creationId xmlns="" xmlns:a16="http://schemas.microsoft.com/office/drawing/2014/main" id="{0134746F-4FFD-C7DE-C9DF-644445AFB088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Shape 765">
              <a:extLst>
                <a:ext uri="{FF2B5EF4-FFF2-40B4-BE49-F238E27FC236}">
                  <a16:creationId xmlns="" xmlns:a16="http://schemas.microsoft.com/office/drawing/2014/main" id="{4EF43639-E700-D7F4-EE21-FC60D02B5988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Shape 766">
              <a:extLst>
                <a:ext uri="{FF2B5EF4-FFF2-40B4-BE49-F238E27FC236}">
                  <a16:creationId xmlns="" xmlns:a16="http://schemas.microsoft.com/office/drawing/2014/main" id="{49C231C7-75D6-2256-A77E-5995E38BA64F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Shape 767">
              <a:extLst>
                <a:ext uri="{FF2B5EF4-FFF2-40B4-BE49-F238E27FC236}">
                  <a16:creationId xmlns="" xmlns:a16="http://schemas.microsoft.com/office/drawing/2014/main" id="{6E30CEFE-235C-A52C-F739-3F77F96432FB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Shape 768">
              <a:extLst>
                <a:ext uri="{FF2B5EF4-FFF2-40B4-BE49-F238E27FC236}">
                  <a16:creationId xmlns="" xmlns:a16="http://schemas.microsoft.com/office/drawing/2014/main" id="{39B7CC25-EBF7-2514-6305-D369AF709AE2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Shape 769">
              <a:extLst>
                <a:ext uri="{FF2B5EF4-FFF2-40B4-BE49-F238E27FC236}">
                  <a16:creationId xmlns="" xmlns:a16="http://schemas.microsoft.com/office/drawing/2014/main" id="{C90D9230-0E6F-D3C5-7849-BCC2F8336CE4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9" name="Shape 770">
              <a:extLst>
                <a:ext uri="{FF2B5EF4-FFF2-40B4-BE49-F238E27FC236}">
                  <a16:creationId xmlns="" xmlns:a16="http://schemas.microsoft.com/office/drawing/2014/main" id="{3C1AD26F-D598-94DE-FBCE-1C9C1EAD6207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0" name="Shape 771">
              <a:extLst>
                <a:ext uri="{FF2B5EF4-FFF2-40B4-BE49-F238E27FC236}">
                  <a16:creationId xmlns="" xmlns:a16="http://schemas.microsoft.com/office/drawing/2014/main" id="{E49BD923-81FC-7C8D-0F97-5D7066E5652C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1" name="Shape 772">
              <a:extLst>
                <a:ext uri="{FF2B5EF4-FFF2-40B4-BE49-F238E27FC236}">
                  <a16:creationId xmlns="" xmlns:a16="http://schemas.microsoft.com/office/drawing/2014/main" id="{BF3F4BAB-D52D-BB96-DCF6-728C33CAAEB4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2" name="Shape 773">
              <a:extLst>
                <a:ext uri="{FF2B5EF4-FFF2-40B4-BE49-F238E27FC236}">
                  <a16:creationId xmlns="" xmlns:a16="http://schemas.microsoft.com/office/drawing/2014/main" id="{99158EE2-05B1-4531-5F76-AC411C307DF5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3" name="Shape 774">
              <a:extLst>
                <a:ext uri="{FF2B5EF4-FFF2-40B4-BE49-F238E27FC236}">
                  <a16:creationId xmlns="" xmlns:a16="http://schemas.microsoft.com/office/drawing/2014/main" id="{03E08CBF-4795-A34C-9D5A-823E59BA6F01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2" name="Таблица 41">
            <a:extLst>
              <a:ext uri="{FF2B5EF4-FFF2-40B4-BE49-F238E27FC236}">
                <a16:creationId xmlns="" xmlns:a16="http://schemas.microsoft.com/office/drawing/2014/main" id="{ADB6B873-DED3-A02C-9412-C534B1B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83233"/>
              </p:ext>
            </p:extLst>
          </p:nvPr>
        </p:nvGraphicFramePr>
        <p:xfrm>
          <a:off x="215454" y="1097328"/>
          <a:ext cx="8713092" cy="548961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92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8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567661218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797991191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организационных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инвестиционных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изменились зарплаты членов команды управления проектами в прошлом году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3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Изменилось ли количество рабочих мест занятых на проектах в вашем организации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Оцените суммарный бюджет открытых проектов в прошлом году по сравнению с позапрошлым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Спрогнозируйте изменения количества организационных проектов в вашей организации в течении следующего квартала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Спрогнозируйте изменения количества инвестиционных проектов в вашей организации в течении следующего квартала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02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 величин общих индексов</a:t>
                      </a: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одзаголовок 2">
            <a:extLst>
              <a:ext uri="{FF2B5EF4-FFF2-40B4-BE49-F238E27FC236}">
                <a16:creationId xmlns="" xmlns:a16="http://schemas.microsoft.com/office/drawing/2014/main" id="{B50842FF-8564-E371-9CA4-2C4667C31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88" y="5157788"/>
            <a:ext cx="7597776" cy="935037"/>
          </a:xfrm>
        </p:spPr>
        <p:txBody>
          <a:bodyPr/>
          <a:lstStyle/>
          <a:p>
            <a:pPr algn="l" eaLnBrk="1" hangingPunct="1"/>
            <a:r>
              <a:rPr lang="ru-RU" altLang="ru-RU" sz="1600" b="0"/>
              <a:t>Платформа для обсуждения результатов исследования:</a:t>
            </a:r>
          </a:p>
          <a:p>
            <a:pPr algn="l" eaLnBrk="1" hangingPunct="1"/>
            <a:endParaRPr lang="ru-RU" altLang="ru-RU" sz="1600" b="0"/>
          </a:p>
          <a:p>
            <a:pPr algn="l" eaLnBrk="1" hangingPunct="1"/>
            <a:r>
              <a:rPr lang="ru-RU" altLang="ru-RU" sz="1600" b="0"/>
              <a:t> </a:t>
            </a:r>
            <a:r>
              <a:rPr lang="en-US" altLang="ru-RU" sz="1600"/>
              <a:t>https://t.me/CommunityProject</a:t>
            </a:r>
            <a:endParaRPr lang="ru-RU" altLang="ru-RU" sz="1600"/>
          </a:p>
          <a:p>
            <a:pPr algn="l" eaLnBrk="1" hangingPunct="1"/>
            <a:endParaRPr lang="ru-RU" altLang="ru-RU" sz="1800"/>
          </a:p>
          <a:p>
            <a:pPr algn="l" eaLnBrk="1" hangingPunct="1"/>
            <a:endParaRPr lang="ru-RU" altLang="ru-RU" sz="18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2AFB919-5C45-B122-98B8-5A296D47BEFB}"/>
              </a:ext>
            </a:extLst>
          </p:cNvPr>
          <p:cNvSpPr txBox="1"/>
          <p:nvPr/>
        </p:nvSpPr>
        <p:spPr>
          <a:xfrm>
            <a:off x="6372225" y="3068638"/>
            <a:ext cx="2376488" cy="8302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Myriad Pro" pitchFamily="34" charset="0"/>
                <a:cs typeface="+mn-cs"/>
              </a:rPr>
              <a:t>Продолжение следует … </a:t>
            </a:r>
            <a:endParaRPr lang="en-US" sz="2400" b="1" dirty="0">
              <a:solidFill>
                <a:schemeClr val="bg1"/>
              </a:solidFill>
              <a:latin typeface="Myriad Pro" pitchFamily="34" charset="0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BC69510-844C-4995-B29A-79BFFD6F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27477"/>
          <a:stretch/>
        </p:blipFill>
        <p:spPr>
          <a:xfrm>
            <a:off x="6876256" y="4941168"/>
            <a:ext cx="2088547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="" xmlns:a16="http://schemas.microsoft.com/office/drawing/2014/main" id="{250445D5-51E1-6087-22AE-3365C700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143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Общая информация</a:t>
            </a:r>
          </a:p>
        </p:txBody>
      </p:sp>
      <p:sp>
        <p:nvSpPr>
          <p:cNvPr id="11267" name="Номер слайда 1">
            <a:extLst>
              <a:ext uri="{FF2B5EF4-FFF2-40B4-BE49-F238E27FC236}">
                <a16:creationId xmlns="" xmlns:a16="http://schemas.microsoft.com/office/drawing/2014/main" id="{DE99DF17-49A8-743C-1DD9-9F2D239D5B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47C6A5-4CD4-44F4-9DD4-BBEB5B8ACA20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11268" name="TextBox 1">
            <a:extLst>
              <a:ext uri="{FF2B5EF4-FFF2-40B4-BE49-F238E27FC236}">
                <a16:creationId xmlns="" xmlns:a16="http://schemas.microsoft.com/office/drawing/2014/main" id="{E80F7905-205F-D91A-C301-ACD7E861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1311275"/>
            <a:ext cx="81248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10287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latin typeface="Calibri" panose="020F0502020204030204" pitchFamily="34" charset="0"/>
              </a:rPr>
              <a:t>Цель проведения исследования: </a:t>
            </a:r>
            <a:r>
              <a:rPr lang="ru-RU" altLang="ru-RU" sz="1600" b="0">
                <a:latin typeface="Calibri" panose="020F0502020204030204" pitchFamily="34" charset="0"/>
              </a:rPr>
              <a:t>определить экономические индикаторы характеризующие уровень развития сферы - управления проектами. Это удобный и современный инструмент позволяет оперативно получить оценку и сравнить развитие проектного управления в вашей организации, как в целом, так и по отдельным направлениям (вопросы в анкете)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anose="020F0502020204030204" pitchFamily="34" charset="0"/>
              </a:rPr>
              <a:t>Представленные индексы в отчёте основаны на анализе ответов на вопросы, полученные от экспертов проектного управления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anose="020F0502020204030204" pitchFamily="34" charset="0"/>
              </a:rPr>
              <a:t>В отчет включены индексы по каждому вопросу, который рассчитывается как сумма положительных ответов и половины ответов группы «без изменений».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anose="020F0502020204030204" pitchFamily="34" charset="0"/>
              </a:rPr>
              <a:t>Индекс предполагает, что значение равное 50 баллам, указывает на отсутствие изменений. Менее 50 означает, что преобладает количество участников, которые наблюдают ухудшение текущей ситуации. Значение более 50 сигнализирует о росте деловой активности по сравнению с предыдущим периодом, респонденты положительно оценивают тенденции.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anose="020F050202020403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anose="020F0502020204030204" pitchFamily="34" charset="0"/>
              </a:rPr>
              <a:t>Общий индекс – это комбинированный индикатор, основанный на семи показателях, каждому из которых присвоен определенный удельный вес.</a:t>
            </a:r>
          </a:p>
        </p:txBody>
      </p:sp>
    </p:spTree>
    <p:extLst>
      <p:ext uri="{BB962C8B-B14F-4D97-AF65-F5344CB8AC3E}">
        <p14:creationId xmlns:p14="http://schemas.microsoft.com/office/powerpoint/2010/main" val="49176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="" xmlns:a16="http://schemas.microsoft.com/office/drawing/2014/main" id="{4D3CB47F-24F5-8289-09FA-7DAE6845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Порядок и периодичность проведения исследования </a:t>
            </a:r>
          </a:p>
        </p:txBody>
      </p:sp>
      <p:sp>
        <p:nvSpPr>
          <p:cNvPr id="12291" name="Номер слайда 1">
            <a:extLst>
              <a:ext uri="{FF2B5EF4-FFF2-40B4-BE49-F238E27FC236}">
                <a16:creationId xmlns="" xmlns:a16="http://schemas.microsoft.com/office/drawing/2014/main" id="{1547E865-9B6E-6D46-B601-A0D876E28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7F58BC-62D7-4296-AF0B-005ECDFE7BCB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="" xmlns:a16="http://schemas.microsoft.com/office/drawing/2014/main" id="{9113C692-ECB9-A3C4-0814-F0D92EA93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1290638"/>
            <a:ext cx="8675687" cy="52625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b="0" dirty="0">
                <a:solidFill>
                  <a:prstClr val="black"/>
                </a:solidFill>
                <a:latin typeface="Calibri" panose="020F0502020204030204" pitchFamily="34" charset="0"/>
              </a:rPr>
              <a:t>Порядок создания отчёта: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solidFill>
                  <a:prstClr val="black"/>
                </a:solidFill>
                <a:latin typeface="Calibri" panose="020F0502020204030204" pitchFamily="34" charset="0"/>
              </a:rPr>
              <a:t>Проведение опроса среди экспертов рынка проектного управления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solidFill>
                  <a:prstClr val="black"/>
                </a:solidFill>
                <a:latin typeface="Calibri" panose="020F0502020204030204" pitchFamily="34" charset="0"/>
              </a:rPr>
              <a:t>Обсуждение полученных результатов в профессиональном сообществе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solidFill>
                  <a:prstClr val="black"/>
                </a:solidFill>
                <a:latin typeface="Calibri" panose="020F0502020204030204" pitchFamily="34" charset="0"/>
              </a:rPr>
              <a:t>Создание финального отчёта и рассылка его всем заинтересованным сторонам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dirty="0">
                <a:latin typeface="Calibri" panose="020F0502020204030204" pitchFamily="34" charset="0"/>
              </a:rPr>
              <a:t>Исследуемые вопросы: 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latin typeface="Calibri" panose="020F0502020204030204" pitchFamily="34" charset="0"/>
              </a:rPr>
              <a:t>Как изменилось количество организационных проектов в прошлом квартале по сравнению с позапрошлым?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latin typeface="Calibri" panose="020F0502020204030204" pitchFamily="34" charset="0"/>
              </a:rPr>
              <a:t>Как изменилось количество инвестиционных проектов в прошлом квартале по сравнению с позапрошлым?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latin typeface="Calibri" panose="020F0502020204030204" pitchFamily="34" charset="0"/>
              </a:rPr>
              <a:t>Как изменились зарплаты членов команды управления проектами в прошлом квартале по сравнению с позапрошлым?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latin typeface="Calibri" panose="020F0502020204030204" pitchFamily="34" charset="0"/>
              </a:rPr>
              <a:t>Изменилось ли количество рабочих мест занятых на проектах в вашей организации в прошлом квартале по сравнению с позапрошлым?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latin typeface="Calibri" panose="020F0502020204030204" pitchFamily="34" charset="0"/>
              </a:rPr>
              <a:t>Оцените суммарный бюджет открытых проектов в прошлом квартале по сравнению с позапрошлым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latin typeface="Calibri" panose="020F0502020204030204" pitchFamily="34" charset="0"/>
              </a:rPr>
              <a:t>Спрогнозируйте изменения в количестве организационных проектов в течении следующего квартала 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latin typeface="Calibri" panose="020F0502020204030204" pitchFamily="34" charset="0"/>
              </a:rPr>
              <a:t>Спрогнозируйте изменения в количестве инвестиционных проектов в течении следующего квартала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dirty="0">
                <a:latin typeface="Calibri" panose="020F0502020204030204" pitchFamily="34" charset="0"/>
              </a:rPr>
              <a:t>Периодичность проведения опроса – один раз в квартал и по истечению календарного года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8">
            <a:extLst>
              <a:ext uri="{FF2B5EF4-FFF2-40B4-BE49-F238E27FC236}">
                <a16:creationId xmlns="" xmlns:a16="http://schemas.microsoft.com/office/drawing/2014/main" id="{260A0C7E-E440-274D-C529-337A1FA4F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0000">
            <a:off x="3554413" y="4295775"/>
            <a:ext cx="14700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Shape 157">
            <a:extLst>
              <a:ext uri="{FF2B5EF4-FFF2-40B4-BE49-F238E27FC236}">
                <a16:creationId xmlns="" xmlns:a16="http://schemas.microsoft.com/office/drawing/2014/main" id="{755600D0-B89F-1A39-AF1C-F93BAEEC87F4}"/>
              </a:ext>
            </a:extLst>
          </p:cNvPr>
          <p:cNvSpPr/>
          <p:nvPr/>
        </p:nvSpPr>
        <p:spPr>
          <a:xfrm rot="5400000">
            <a:off x="3002984" y="1528434"/>
            <a:ext cx="1282700" cy="1282700"/>
          </a:xfrm>
          <a:prstGeom prst="teardrop">
            <a:avLst>
              <a:gd name="adj" fmla="val 100000"/>
            </a:avLst>
          </a:prstGeom>
          <a:solidFill>
            <a:srgbClr val="0070C0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316" name="Заголовок 1">
            <a:extLst>
              <a:ext uri="{FF2B5EF4-FFF2-40B4-BE49-F238E27FC236}">
                <a16:creationId xmlns="" xmlns:a16="http://schemas.microsoft.com/office/drawing/2014/main" id="{4700A44D-5D31-6DE8-4839-0FCF0DAB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Предмет опроса</a:t>
            </a:r>
          </a:p>
        </p:txBody>
      </p:sp>
      <p:sp>
        <p:nvSpPr>
          <p:cNvPr id="13317" name="Номер слайда 1">
            <a:extLst>
              <a:ext uri="{FF2B5EF4-FFF2-40B4-BE49-F238E27FC236}">
                <a16:creationId xmlns="" xmlns:a16="http://schemas.microsoft.com/office/drawing/2014/main" id="{9162300E-925B-035E-1489-761C6E0B45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62E32B-3021-43F2-8E19-1E9B0D3A4AB5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BD7939F-5A2F-4C1E-F230-6F7589818DE5}"/>
              </a:ext>
            </a:extLst>
          </p:cNvPr>
          <p:cNvSpPr txBox="1"/>
          <p:nvPr/>
        </p:nvSpPr>
        <p:spPr>
          <a:xfrm>
            <a:off x="161925" y="1774825"/>
            <a:ext cx="26860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+mn-cs"/>
              </a:rPr>
              <a:t>КОЛИЧЕСТВО ПРОЕКТОВ: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+mn-cs"/>
              </a:rPr>
              <a:t>ОРГАНИЗАЦИОННЫХ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+mn-cs"/>
              </a:rPr>
              <a:t>ИНВЕСТИЦИОННЫХ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DF0B5C-BF3D-60EF-70BF-3FEABF92887F}"/>
              </a:ext>
            </a:extLst>
          </p:cNvPr>
          <p:cNvSpPr txBox="1"/>
          <p:nvPr/>
        </p:nvSpPr>
        <p:spPr>
          <a:xfrm>
            <a:off x="161925" y="3567113"/>
            <a:ext cx="27003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+mn-cs"/>
              </a:rPr>
              <a:t>ЗАРПЛАТЫ ЧЛЕНОВ КОМАНДЫ УПРАВЛЕНИЯ ПРОЕКТАМИ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C2C1D1-E132-D57C-CAC2-956143251AE9}"/>
              </a:ext>
            </a:extLst>
          </p:cNvPr>
          <p:cNvSpPr txBox="1"/>
          <p:nvPr/>
        </p:nvSpPr>
        <p:spPr>
          <a:xfrm>
            <a:off x="2906713" y="5675313"/>
            <a:ext cx="417671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+mn-cs"/>
              </a:rPr>
              <a:t>ПРОГНОЗ ПО КОЛИЧЕСТВУ ПРОЕКТОВ: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+mn-cs"/>
              </a:rPr>
              <a:t>ОРГАНИЗАЦИОННЫХ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+mn-cs"/>
              </a:rPr>
              <a:t>ИНВЕСТИЦИОННЫХ</a:t>
            </a:r>
          </a:p>
        </p:txBody>
      </p:sp>
      <p:sp>
        <p:nvSpPr>
          <p:cNvPr id="10" name="Shape 157">
            <a:extLst>
              <a:ext uri="{FF2B5EF4-FFF2-40B4-BE49-F238E27FC236}">
                <a16:creationId xmlns="" xmlns:a16="http://schemas.microsoft.com/office/drawing/2014/main" id="{1DA83B16-3791-E393-7A0C-65DE155A800F}"/>
              </a:ext>
            </a:extLst>
          </p:cNvPr>
          <p:cNvSpPr/>
          <p:nvPr/>
        </p:nvSpPr>
        <p:spPr>
          <a:xfrm rot="10800000">
            <a:off x="4922838" y="1581972"/>
            <a:ext cx="1282700" cy="1282700"/>
          </a:xfrm>
          <a:prstGeom prst="teardrop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Shape 157">
            <a:extLst>
              <a:ext uri="{FF2B5EF4-FFF2-40B4-BE49-F238E27FC236}">
                <a16:creationId xmlns="" xmlns:a16="http://schemas.microsoft.com/office/drawing/2014/main" id="{BFD6DF29-AC00-3DA0-FD6A-1B6B45DF2478}"/>
              </a:ext>
            </a:extLst>
          </p:cNvPr>
          <p:cNvSpPr/>
          <p:nvPr/>
        </p:nvSpPr>
        <p:spPr>
          <a:xfrm rot="15540000">
            <a:off x="4985721" y="3269154"/>
            <a:ext cx="1282700" cy="1282700"/>
          </a:xfrm>
          <a:prstGeom prst="teardrop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Shape 157">
            <a:extLst>
              <a:ext uri="{FF2B5EF4-FFF2-40B4-BE49-F238E27FC236}">
                <a16:creationId xmlns="" xmlns:a16="http://schemas.microsoft.com/office/drawing/2014/main" id="{74EDF5CD-9FA3-3D7F-8035-137F5893513E}"/>
              </a:ext>
            </a:extLst>
          </p:cNvPr>
          <p:cNvSpPr/>
          <p:nvPr/>
        </p:nvSpPr>
        <p:spPr>
          <a:xfrm rot="5400000">
            <a:off x="2752507" y="1757067"/>
            <a:ext cx="1282700" cy="1282700"/>
          </a:xfrm>
          <a:prstGeom prst="teardrop">
            <a:avLst>
              <a:gd name="adj" fmla="val 100000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324" name="Рисунок 3">
            <a:extLst>
              <a:ext uri="{FF2B5EF4-FFF2-40B4-BE49-F238E27FC236}">
                <a16:creationId xmlns="" xmlns:a16="http://schemas.microsoft.com/office/drawing/2014/main" id="{A4802E48-6BE5-88B3-AA7C-87C57B990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0000">
            <a:off x="2739466" y="3189315"/>
            <a:ext cx="14700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Рисунок 8">
            <a:extLst>
              <a:ext uri="{FF2B5EF4-FFF2-40B4-BE49-F238E27FC236}">
                <a16:creationId xmlns="" xmlns:a16="http://schemas.microsoft.com/office/drawing/2014/main" id="{E461EDE0-30CE-0659-D311-DA59DD4B4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0000">
            <a:off x="3887788" y="4281488"/>
            <a:ext cx="1470025" cy="1292225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784DAE8-FC02-D51C-A1A6-1152735F025E}"/>
              </a:ext>
            </a:extLst>
          </p:cNvPr>
          <p:cNvSpPr txBox="1"/>
          <p:nvPr/>
        </p:nvSpPr>
        <p:spPr>
          <a:xfrm>
            <a:off x="6556375" y="1528763"/>
            <a:ext cx="2587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+mn-cs"/>
              </a:rPr>
              <a:t>КОЛИЧЕСТВО РАБОЧИХ МЕСТ ЗАНЯТЫХ НА ПРОЕКТЕ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4885D9D-A960-E443-2067-54DBFF76EDFF}"/>
              </a:ext>
            </a:extLst>
          </p:cNvPr>
          <p:cNvSpPr txBox="1"/>
          <p:nvPr/>
        </p:nvSpPr>
        <p:spPr>
          <a:xfrm>
            <a:off x="6637338" y="3517900"/>
            <a:ext cx="24542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+mn-cs"/>
              </a:rPr>
              <a:t>СУММАРНЫЙ БЮДЖЕТ ОТКРЫТЫХ ПРОЕКТОВ</a:t>
            </a:r>
          </a:p>
        </p:txBody>
      </p:sp>
      <p:grpSp>
        <p:nvGrpSpPr>
          <p:cNvPr id="13328" name="Shape 528">
            <a:extLst>
              <a:ext uri="{FF2B5EF4-FFF2-40B4-BE49-F238E27FC236}">
                <a16:creationId xmlns="" xmlns:a16="http://schemas.microsoft.com/office/drawing/2014/main" id="{CAF8132A-D6EC-0438-F69F-4149B03AC080}"/>
              </a:ext>
            </a:extLst>
          </p:cNvPr>
          <p:cNvGrpSpPr>
            <a:grpSpLocks/>
          </p:cNvGrpSpPr>
          <p:nvPr/>
        </p:nvGrpSpPr>
        <p:grpSpPr bwMode="auto">
          <a:xfrm>
            <a:off x="5188129" y="3576440"/>
            <a:ext cx="809625" cy="582613"/>
            <a:chOff x="1244800" y="3717225"/>
            <a:chExt cx="449375" cy="302025"/>
          </a:xfrm>
        </p:grpSpPr>
        <p:sp>
          <p:nvSpPr>
            <p:cNvPr id="13335" name="Shape 529">
              <a:extLst>
                <a:ext uri="{FF2B5EF4-FFF2-40B4-BE49-F238E27FC236}">
                  <a16:creationId xmlns="" xmlns:a16="http://schemas.microsoft.com/office/drawing/2014/main" id="{B11DD637-BBF6-F395-27B6-2CAAF9D44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717225"/>
              <a:ext cx="449375" cy="302025"/>
            </a:xfrm>
            <a:custGeom>
              <a:avLst/>
              <a:gdLst>
                <a:gd name="T0" fmla="*/ 2147483646 w 17975"/>
                <a:gd name="T1" fmla="*/ 0 h 12081"/>
                <a:gd name="T2" fmla="*/ 2147483646 w 17975"/>
                <a:gd name="T3" fmla="*/ 0 h 12081"/>
                <a:gd name="T4" fmla="*/ 2147483646 w 17975"/>
                <a:gd name="T5" fmla="*/ 0 h 12081"/>
                <a:gd name="T6" fmla="*/ 2147483646 w 17975"/>
                <a:gd name="T7" fmla="*/ 2147483646 h 12081"/>
                <a:gd name="T8" fmla="*/ 2147483646 w 17975"/>
                <a:gd name="T9" fmla="*/ 2147483646 h 12081"/>
                <a:gd name="T10" fmla="*/ 2147483646 w 17975"/>
                <a:gd name="T11" fmla="*/ 2147483646 h 12081"/>
                <a:gd name="T12" fmla="*/ 2147483646 w 17975"/>
                <a:gd name="T13" fmla="*/ 2147483646 h 12081"/>
                <a:gd name="T14" fmla="*/ 2147483646 w 17975"/>
                <a:gd name="T15" fmla="*/ 2147483646 h 12081"/>
                <a:gd name="T16" fmla="*/ 2147483646 w 17975"/>
                <a:gd name="T17" fmla="*/ 2147483646 h 12081"/>
                <a:gd name="T18" fmla="*/ 2147483646 w 17975"/>
                <a:gd name="T19" fmla="*/ 2147483646 h 12081"/>
                <a:gd name="T20" fmla="*/ 0 w 17975"/>
                <a:gd name="T21" fmla="*/ 2147483646 h 12081"/>
                <a:gd name="T22" fmla="*/ 0 w 17975"/>
                <a:gd name="T23" fmla="*/ 2147483646 h 12081"/>
                <a:gd name="T24" fmla="*/ 0 w 17975"/>
                <a:gd name="T25" fmla="*/ 2147483646 h 12081"/>
                <a:gd name="T26" fmla="*/ 2147483646 w 17975"/>
                <a:gd name="T27" fmla="*/ 2147483646 h 12081"/>
                <a:gd name="T28" fmla="*/ 2147483646 w 17975"/>
                <a:gd name="T29" fmla="*/ 2147483646 h 12081"/>
                <a:gd name="T30" fmla="*/ 2147483646 w 17975"/>
                <a:gd name="T31" fmla="*/ 2147483646 h 12081"/>
                <a:gd name="T32" fmla="*/ 2147483646 w 17975"/>
                <a:gd name="T33" fmla="*/ 2147483646 h 12081"/>
                <a:gd name="T34" fmla="*/ 2147483646 w 17975"/>
                <a:gd name="T35" fmla="*/ 2147483646 h 12081"/>
                <a:gd name="T36" fmla="*/ 2147483646 w 17975"/>
                <a:gd name="T37" fmla="*/ 2147483646 h 12081"/>
                <a:gd name="T38" fmla="*/ 2147483646 w 17975"/>
                <a:gd name="T39" fmla="*/ 2147483646 h 12081"/>
                <a:gd name="T40" fmla="*/ 2147483646 w 17975"/>
                <a:gd name="T41" fmla="*/ 2147483646 h 12081"/>
                <a:gd name="T42" fmla="*/ 2147483646 w 17975"/>
                <a:gd name="T43" fmla="*/ 2147483646 h 12081"/>
                <a:gd name="T44" fmla="*/ 2147483646 w 17975"/>
                <a:gd name="T45" fmla="*/ 2147483646 h 12081"/>
                <a:gd name="T46" fmla="*/ 2147483646 w 17975"/>
                <a:gd name="T47" fmla="*/ 2147483646 h 12081"/>
                <a:gd name="T48" fmla="*/ 2147483646 w 17975"/>
                <a:gd name="T49" fmla="*/ 2147483646 h 12081"/>
                <a:gd name="T50" fmla="*/ 2147483646 w 17975"/>
                <a:gd name="T51" fmla="*/ 2147483646 h 12081"/>
                <a:gd name="T52" fmla="*/ 2147483646 w 17975"/>
                <a:gd name="T53" fmla="*/ 2147483646 h 12081"/>
                <a:gd name="T54" fmla="*/ 2147483646 w 17975"/>
                <a:gd name="T55" fmla="*/ 2147483646 h 12081"/>
                <a:gd name="T56" fmla="*/ 2147483646 w 17975"/>
                <a:gd name="T57" fmla="*/ 2147483646 h 12081"/>
                <a:gd name="T58" fmla="*/ 2147483646 w 17975"/>
                <a:gd name="T59" fmla="*/ 2147483646 h 12081"/>
                <a:gd name="T60" fmla="*/ 2147483646 w 17975"/>
                <a:gd name="T61" fmla="*/ 2147483646 h 12081"/>
                <a:gd name="T62" fmla="*/ 2147483646 w 17975"/>
                <a:gd name="T63" fmla="*/ 2147483646 h 12081"/>
                <a:gd name="T64" fmla="*/ 2147483646 w 17975"/>
                <a:gd name="T65" fmla="*/ 2147483646 h 12081"/>
                <a:gd name="T66" fmla="*/ 2147483646 w 17975"/>
                <a:gd name="T67" fmla="*/ 2147483646 h 12081"/>
                <a:gd name="T68" fmla="*/ 2147483646 w 17975"/>
                <a:gd name="T69" fmla="*/ 2147483646 h 12081"/>
                <a:gd name="T70" fmla="*/ 2147483646 w 17975"/>
                <a:gd name="T71" fmla="*/ 2147483646 h 12081"/>
                <a:gd name="T72" fmla="*/ 2147483646 w 17975"/>
                <a:gd name="T73" fmla="*/ 2147483646 h 12081"/>
                <a:gd name="T74" fmla="*/ 2147483646 w 17975"/>
                <a:gd name="T75" fmla="*/ 2147483646 h 12081"/>
                <a:gd name="T76" fmla="*/ 2147483646 w 17975"/>
                <a:gd name="T77" fmla="*/ 2147483646 h 12081"/>
                <a:gd name="T78" fmla="*/ 2147483646 w 17975"/>
                <a:gd name="T79" fmla="*/ 2147483646 h 12081"/>
                <a:gd name="T80" fmla="*/ 2147483646 w 17975"/>
                <a:gd name="T81" fmla="*/ 0 h 12081"/>
                <a:gd name="T82" fmla="*/ 2147483646 w 17975"/>
                <a:gd name="T83" fmla="*/ 0 h 120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75"/>
                <a:gd name="T127" fmla="*/ 0 h 12081"/>
                <a:gd name="T128" fmla="*/ 17975 w 17975"/>
                <a:gd name="T129" fmla="*/ 12081 h 120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36" name="Shape 530">
              <a:extLst>
                <a:ext uri="{FF2B5EF4-FFF2-40B4-BE49-F238E27FC236}">
                  <a16:creationId xmlns="" xmlns:a16="http://schemas.microsoft.com/office/drawing/2014/main" id="{96444B91-EB05-E217-A8C4-E1A6180EA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795150"/>
              <a:ext cx="449375" cy="25"/>
            </a:xfrm>
            <a:custGeom>
              <a:avLst/>
              <a:gdLst>
                <a:gd name="T0" fmla="*/ 2147483646 w 17975"/>
                <a:gd name="T1" fmla="*/ 244140625 h 1"/>
                <a:gd name="T2" fmla="*/ 0 w 17975"/>
                <a:gd name="T3" fmla="*/ 244140625 h 1"/>
                <a:gd name="T4" fmla="*/ 0 60000 65536"/>
                <a:gd name="T5" fmla="*/ 0 60000 65536"/>
                <a:gd name="T6" fmla="*/ 0 w 17975"/>
                <a:gd name="T7" fmla="*/ 0 h 1"/>
                <a:gd name="T8" fmla="*/ 17975 w 179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37" name="Shape 531">
              <a:extLst>
                <a:ext uri="{FF2B5EF4-FFF2-40B4-BE49-F238E27FC236}">
                  <a16:creationId xmlns="" xmlns:a16="http://schemas.microsoft.com/office/drawing/2014/main" id="{DD6B210F-78E8-6D28-D115-33A36CEC1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853000"/>
              <a:ext cx="449375" cy="25"/>
            </a:xfrm>
            <a:custGeom>
              <a:avLst/>
              <a:gdLst>
                <a:gd name="T0" fmla="*/ 0 w 17975"/>
                <a:gd name="T1" fmla="*/ 0 h 1"/>
                <a:gd name="T2" fmla="*/ 2147483646 w 17975"/>
                <a:gd name="T3" fmla="*/ 0 h 1"/>
                <a:gd name="T4" fmla="*/ 0 60000 65536"/>
                <a:gd name="T5" fmla="*/ 0 60000 65536"/>
                <a:gd name="T6" fmla="*/ 0 w 17975"/>
                <a:gd name="T7" fmla="*/ 0 h 1"/>
                <a:gd name="T8" fmla="*/ 17975 w 179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38" name="Shape 532">
              <a:extLst>
                <a:ext uri="{FF2B5EF4-FFF2-40B4-BE49-F238E27FC236}">
                  <a16:creationId xmlns="" xmlns:a16="http://schemas.microsoft.com/office/drawing/2014/main" id="{57006F50-3EBA-C2E3-39B9-68CBFDD85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625" y="3893800"/>
              <a:ext cx="161375" cy="25"/>
            </a:xfrm>
            <a:custGeom>
              <a:avLst/>
              <a:gdLst>
                <a:gd name="T0" fmla="*/ 2147483646 w 6455"/>
                <a:gd name="T1" fmla="*/ 0 h 1"/>
                <a:gd name="T2" fmla="*/ 244140625 w 6455"/>
                <a:gd name="T3" fmla="*/ 0 h 1"/>
                <a:gd name="T4" fmla="*/ 0 60000 65536"/>
                <a:gd name="T5" fmla="*/ 0 60000 65536"/>
                <a:gd name="T6" fmla="*/ 0 w 6455"/>
                <a:gd name="T7" fmla="*/ 0 h 1"/>
                <a:gd name="T8" fmla="*/ 6455 w 645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39" name="Shape 533">
              <a:extLst>
                <a:ext uri="{FF2B5EF4-FFF2-40B4-BE49-F238E27FC236}">
                  <a16:creationId xmlns="" xmlns:a16="http://schemas.microsoft.com/office/drawing/2014/main" id="{F2B2CC88-D389-C2DD-0B63-1ACFA44DC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625" y="3933975"/>
              <a:ext cx="110250" cy="25"/>
            </a:xfrm>
            <a:custGeom>
              <a:avLst/>
              <a:gdLst>
                <a:gd name="T0" fmla="*/ 2147483646 w 4410"/>
                <a:gd name="T1" fmla="*/ 244140625 h 1"/>
                <a:gd name="T2" fmla="*/ 244140625 w 4410"/>
                <a:gd name="T3" fmla="*/ 244140625 h 1"/>
                <a:gd name="T4" fmla="*/ 0 60000 65536"/>
                <a:gd name="T5" fmla="*/ 0 60000 65536"/>
                <a:gd name="T6" fmla="*/ 0 w 4410"/>
                <a:gd name="T7" fmla="*/ 0 h 1"/>
                <a:gd name="T8" fmla="*/ 4410 w 441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40" name="Shape 534">
              <a:extLst>
                <a:ext uri="{FF2B5EF4-FFF2-40B4-BE49-F238E27FC236}">
                  <a16:creationId xmlns="" xmlns:a16="http://schemas.microsoft.com/office/drawing/2014/main" id="{5F3F1454-4EE5-31D4-F6B7-29612DC66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975" y="3899875"/>
              <a:ext cx="62125" cy="40225"/>
            </a:xfrm>
            <a:custGeom>
              <a:avLst/>
              <a:gdLst>
                <a:gd name="T0" fmla="*/ 2147483646 w 2485"/>
                <a:gd name="T1" fmla="*/ 244140625 h 1609"/>
                <a:gd name="T2" fmla="*/ 2147483646 w 2485"/>
                <a:gd name="T3" fmla="*/ 244140625 h 1609"/>
                <a:gd name="T4" fmla="*/ 2147483646 w 2485"/>
                <a:gd name="T5" fmla="*/ 244140625 h 1609"/>
                <a:gd name="T6" fmla="*/ 2147483646 w 2485"/>
                <a:gd name="T7" fmla="*/ 244140625 h 1609"/>
                <a:gd name="T8" fmla="*/ 2147483646 w 2485"/>
                <a:gd name="T9" fmla="*/ 2147483646 h 1609"/>
                <a:gd name="T10" fmla="*/ 2147483646 w 2485"/>
                <a:gd name="T11" fmla="*/ 2147483646 h 1609"/>
                <a:gd name="T12" fmla="*/ 2147483646 w 2485"/>
                <a:gd name="T13" fmla="*/ 2147483646 h 1609"/>
                <a:gd name="T14" fmla="*/ 2147483646 w 2485"/>
                <a:gd name="T15" fmla="*/ 2147483646 h 1609"/>
                <a:gd name="T16" fmla="*/ 2147483646 w 2485"/>
                <a:gd name="T17" fmla="*/ 2147483646 h 1609"/>
                <a:gd name="T18" fmla="*/ 2147483646 w 2485"/>
                <a:gd name="T19" fmla="*/ 2147483646 h 1609"/>
                <a:gd name="T20" fmla="*/ 0 w 2485"/>
                <a:gd name="T21" fmla="*/ 2147483646 h 1609"/>
                <a:gd name="T22" fmla="*/ 0 w 2485"/>
                <a:gd name="T23" fmla="*/ 2147483646 h 1609"/>
                <a:gd name="T24" fmla="*/ 0 w 2485"/>
                <a:gd name="T25" fmla="*/ 2147483646 h 1609"/>
                <a:gd name="T26" fmla="*/ 2147483646 w 2485"/>
                <a:gd name="T27" fmla="*/ 2147483646 h 1609"/>
                <a:gd name="T28" fmla="*/ 2147483646 w 2485"/>
                <a:gd name="T29" fmla="*/ 2147483646 h 1609"/>
                <a:gd name="T30" fmla="*/ 2147483646 w 2485"/>
                <a:gd name="T31" fmla="*/ 2147483646 h 1609"/>
                <a:gd name="T32" fmla="*/ 2147483646 w 2485"/>
                <a:gd name="T33" fmla="*/ 2147483646 h 1609"/>
                <a:gd name="T34" fmla="*/ 2147483646 w 2485"/>
                <a:gd name="T35" fmla="*/ 2147483646 h 1609"/>
                <a:gd name="T36" fmla="*/ 2147483646 w 2485"/>
                <a:gd name="T37" fmla="*/ 2147483646 h 1609"/>
                <a:gd name="T38" fmla="*/ 2147483646 w 2485"/>
                <a:gd name="T39" fmla="*/ 2147483646 h 1609"/>
                <a:gd name="T40" fmla="*/ 2147483646 w 2485"/>
                <a:gd name="T41" fmla="*/ 2147483646 h 1609"/>
                <a:gd name="T42" fmla="*/ 2147483646 w 2485"/>
                <a:gd name="T43" fmla="*/ 2147483646 h 1609"/>
                <a:gd name="T44" fmla="*/ 2147483646 w 2485"/>
                <a:gd name="T45" fmla="*/ 2147483646 h 1609"/>
                <a:gd name="T46" fmla="*/ 2147483646 w 2485"/>
                <a:gd name="T47" fmla="*/ 2147483646 h 1609"/>
                <a:gd name="T48" fmla="*/ 2147483646 w 2485"/>
                <a:gd name="T49" fmla="*/ 2147483646 h 1609"/>
                <a:gd name="T50" fmla="*/ 2147483646 w 2485"/>
                <a:gd name="T51" fmla="*/ 2147483646 h 1609"/>
                <a:gd name="T52" fmla="*/ 2147483646 w 2485"/>
                <a:gd name="T53" fmla="*/ 2147483646 h 1609"/>
                <a:gd name="T54" fmla="*/ 2147483646 w 2485"/>
                <a:gd name="T55" fmla="*/ 2147483646 h 1609"/>
                <a:gd name="T56" fmla="*/ 2147483646 w 2485"/>
                <a:gd name="T57" fmla="*/ 2147483646 h 1609"/>
                <a:gd name="T58" fmla="*/ 2147483646 w 2485"/>
                <a:gd name="T59" fmla="*/ 2147483646 h 1609"/>
                <a:gd name="T60" fmla="*/ 2147483646 w 2485"/>
                <a:gd name="T61" fmla="*/ 2147483646 h 1609"/>
                <a:gd name="T62" fmla="*/ 2147483646 w 2485"/>
                <a:gd name="T63" fmla="*/ 2147483646 h 1609"/>
                <a:gd name="T64" fmla="*/ 2147483646 w 2485"/>
                <a:gd name="T65" fmla="*/ 2147483646 h 1609"/>
                <a:gd name="T66" fmla="*/ 2147483646 w 2485"/>
                <a:gd name="T67" fmla="*/ 2147483646 h 1609"/>
                <a:gd name="T68" fmla="*/ 2147483646 w 2485"/>
                <a:gd name="T69" fmla="*/ 2147483646 h 1609"/>
                <a:gd name="T70" fmla="*/ 2147483646 w 2485"/>
                <a:gd name="T71" fmla="*/ 2147483646 h 1609"/>
                <a:gd name="T72" fmla="*/ 2147483646 w 2485"/>
                <a:gd name="T73" fmla="*/ 2147483646 h 1609"/>
                <a:gd name="T74" fmla="*/ 2147483646 w 2485"/>
                <a:gd name="T75" fmla="*/ 2147483646 h 1609"/>
                <a:gd name="T76" fmla="*/ 2147483646 w 2485"/>
                <a:gd name="T77" fmla="*/ 2147483646 h 1609"/>
                <a:gd name="T78" fmla="*/ 2147483646 w 2485"/>
                <a:gd name="T79" fmla="*/ 244140625 h 1609"/>
                <a:gd name="T80" fmla="*/ 2147483646 w 2485"/>
                <a:gd name="T81" fmla="*/ 244140625 h 1609"/>
                <a:gd name="T82" fmla="*/ 2147483646 w 2485"/>
                <a:gd name="T83" fmla="*/ 244140625 h 16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85"/>
                <a:gd name="T127" fmla="*/ 0 h 1609"/>
                <a:gd name="T128" fmla="*/ 2485 w 2485"/>
                <a:gd name="T129" fmla="*/ 1609 h 16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329" name="Shape 496">
            <a:extLst>
              <a:ext uri="{FF2B5EF4-FFF2-40B4-BE49-F238E27FC236}">
                <a16:creationId xmlns="" xmlns:a16="http://schemas.microsoft.com/office/drawing/2014/main" id="{B1207C47-A6A0-9DC2-2B51-EE51EA3BDD89}"/>
              </a:ext>
            </a:extLst>
          </p:cNvPr>
          <p:cNvSpPr>
            <a:spLocks/>
          </p:cNvSpPr>
          <p:nvPr/>
        </p:nvSpPr>
        <p:spPr bwMode="auto">
          <a:xfrm>
            <a:off x="5057557" y="1730753"/>
            <a:ext cx="866775" cy="933450"/>
          </a:xfrm>
          <a:custGeom>
            <a:avLst/>
            <a:gdLst>
              <a:gd name="T0" fmla="*/ 2147483646 w 15247"/>
              <a:gd name="T1" fmla="*/ 2147483646 h 16075"/>
              <a:gd name="T2" fmla="*/ 2147483646 w 15247"/>
              <a:gd name="T3" fmla="*/ 2147483646 h 16075"/>
              <a:gd name="T4" fmla="*/ 2147483646 w 15247"/>
              <a:gd name="T5" fmla="*/ 2147483646 h 16075"/>
              <a:gd name="T6" fmla="*/ 2147483646 w 15247"/>
              <a:gd name="T7" fmla="*/ 2147483646 h 16075"/>
              <a:gd name="T8" fmla="*/ 2147483646 w 15247"/>
              <a:gd name="T9" fmla="*/ 2147483646 h 16075"/>
              <a:gd name="T10" fmla="*/ 2147483646 w 15247"/>
              <a:gd name="T11" fmla="*/ 2147483646 h 16075"/>
              <a:gd name="T12" fmla="*/ 2147483646 w 15247"/>
              <a:gd name="T13" fmla="*/ 2147483646 h 16075"/>
              <a:gd name="T14" fmla="*/ 2147483646 w 15247"/>
              <a:gd name="T15" fmla="*/ 2147483646 h 16075"/>
              <a:gd name="T16" fmla="*/ 2147483646 w 15247"/>
              <a:gd name="T17" fmla="*/ 2147483646 h 16075"/>
              <a:gd name="T18" fmla="*/ 2147483646 w 15247"/>
              <a:gd name="T19" fmla="*/ 2147483646 h 16075"/>
              <a:gd name="T20" fmla="*/ 2147483646 w 15247"/>
              <a:gd name="T21" fmla="*/ 2147483646 h 16075"/>
              <a:gd name="T22" fmla="*/ 2147483646 w 15247"/>
              <a:gd name="T23" fmla="*/ 2147483646 h 16075"/>
              <a:gd name="T24" fmla="*/ 2147483646 w 15247"/>
              <a:gd name="T25" fmla="*/ 2147483646 h 16075"/>
              <a:gd name="T26" fmla="*/ 2147483646 w 15247"/>
              <a:gd name="T27" fmla="*/ 2147483646 h 16075"/>
              <a:gd name="T28" fmla="*/ 2147483646 w 15247"/>
              <a:gd name="T29" fmla="*/ 2147483646 h 16075"/>
              <a:gd name="T30" fmla="*/ 2147483646 w 15247"/>
              <a:gd name="T31" fmla="*/ 2147483646 h 16075"/>
              <a:gd name="T32" fmla="*/ 2147483646 w 15247"/>
              <a:gd name="T33" fmla="*/ 2147483646 h 16075"/>
              <a:gd name="T34" fmla="*/ 2147483646 w 15247"/>
              <a:gd name="T35" fmla="*/ 2147483646 h 16075"/>
              <a:gd name="T36" fmla="*/ 2147483646 w 15247"/>
              <a:gd name="T37" fmla="*/ 0 h 16075"/>
              <a:gd name="T38" fmla="*/ 2147483646 w 15247"/>
              <a:gd name="T39" fmla="*/ 2147483646 h 16075"/>
              <a:gd name="T40" fmla="*/ 2147483646 w 15247"/>
              <a:gd name="T41" fmla="*/ 2147483646 h 16075"/>
              <a:gd name="T42" fmla="*/ 2147483646 w 15247"/>
              <a:gd name="T43" fmla="*/ 2147483646 h 16075"/>
              <a:gd name="T44" fmla="*/ 2147483646 w 15247"/>
              <a:gd name="T45" fmla="*/ 2147483646 h 16075"/>
              <a:gd name="T46" fmla="*/ 2147483646 w 15247"/>
              <a:gd name="T47" fmla="*/ 2147483646 h 16075"/>
              <a:gd name="T48" fmla="*/ 2147483646 w 15247"/>
              <a:gd name="T49" fmla="*/ 2147483646 h 16075"/>
              <a:gd name="T50" fmla="*/ 2147483646 w 15247"/>
              <a:gd name="T51" fmla="*/ 2147483646 h 16075"/>
              <a:gd name="T52" fmla="*/ 2147483646 w 15247"/>
              <a:gd name="T53" fmla="*/ 2147483646 h 16075"/>
              <a:gd name="T54" fmla="*/ 2147483646 w 15247"/>
              <a:gd name="T55" fmla="*/ 2147483646 h 16075"/>
              <a:gd name="T56" fmla="*/ 2147483646 w 15247"/>
              <a:gd name="T57" fmla="*/ 2147483646 h 16075"/>
              <a:gd name="T58" fmla="*/ 2147483646 w 15247"/>
              <a:gd name="T59" fmla="*/ 2147483646 h 16075"/>
              <a:gd name="T60" fmla="*/ 2147483646 w 15247"/>
              <a:gd name="T61" fmla="*/ 2147483646 h 16075"/>
              <a:gd name="T62" fmla="*/ 2147483646 w 15247"/>
              <a:gd name="T63" fmla="*/ 2147483646 h 16075"/>
              <a:gd name="T64" fmla="*/ 2147483646 w 15247"/>
              <a:gd name="T65" fmla="*/ 2147483646 h 16075"/>
              <a:gd name="T66" fmla="*/ 2147483646 w 15247"/>
              <a:gd name="T67" fmla="*/ 2147483646 h 16075"/>
              <a:gd name="T68" fmla="*/ 2147483646 w 15247"/>
              <a:gd name="T69" fmla="*/ 2147483646 h 16075"/>
              <a:gd name="T70" fmla="*/ 2147483646 w 15247"/>
              <a:gd name="T71" fmla="*/ 2147483646 h 16075"/>
              <a:gd name="T72" fmla="*/ 2147483646 w 15247"/>
              <a:gd name="T73" fmla="*/ 2147483646 h 16075"/>
              <a:gd name="T74" fmla="*/ 2147483646 w 15247"/>
              <a:gd name="T75" fmla="*/ 2147483646 h 16075"/>
              <a:gd name="T76" fmla="*/ 2147483646 w 15247"/>
              <a:gd name="T77" fmla="*/ 2147483646 h 16075"/>
              <a:gd name="T78" fmla="*/ 2147483646 w 15247"/>
              <a:gd name="T79" fmla="*/ 2147483646 h 16075"/>
              <a:gd name="T80" fmla="*/ 2147483646 w 15247"/>
              <a:gd name="T81" fmla="*/ 2147483646 h 16075"/>
              <a:gd name="T82" fmla="*/ 2147483646 w 15247"/>
              <a:gd name="T83" fmla="*/ 2147483646 h 16075"/>
              <a:gd name="T84" fmla="*/ 2147483646 w 15247"/>
              <a:gd name="T85" fmla="*/ 2147483646 h 16075"/>
              <a:gd name="T86" fmla="*/ 2147483646 w 15247"/>
              <a:gd name="T87" fmla="*/ 2147483646 h 16075"/>
              <a:gd name="T88" fmla="*/ 0 w 15247"/>
              <a:gd name="T89" fmla="*/ 2147483646 h 16075"/>
              <a:gd name="T90" fmla="*/ 2147483646 w 15247"/>
              <a:gd name="T91" fmla="*/ 2147483646 h 16075"/>
              <a:gd name="T92" fmla="*/ 2147483646 w 15247"/>
              <a:gd name="T93" fmla="*/ 2147483646 h 16075"/>
              <a:gd name="T94" fmla="*/ 2147483646 w 15247"/>
              <a:gd name="T95" fmla="*/ 2147483646 h 16075"/>
              <a:gd name="T96" fmla="*/ 2147483646 w 15247"/>
              <a:gd name="T97" fmla="*/ 2147483646 h 16075"/>
              <a:gd name="T98" fmla="*/ 2147483646 w 15247"/>
              <a:gd name="T99" fmla="*/ 2147483646 h 16075"/>
              <a:gd name="T100" fmla="*/ 2147483646 w 15247"/>
              <a:gd name="T101" fmla="*/ 2147483646 h 16075"/>
              <a:gd name="T102" fmla="*/ 2147483646 w 15247"/>
              <a:gd name="T103" fmla="*/ 2147483646 h 16075"/>
              <a:gd name="T104" fmla="*/ 2147483646 w 15247"/>
              <a:gd name="T105" fmla="*/ 2147483646 h 16075"/>
              <a:gd name="T106" fmla="*/ 2147483646 w 15247"/>
              <a:gd name="T107" fmla="*/ 2147483646 h 16075"/>
              <a:gd name="T108" fmla="*/ 2147483646 w 15247"/>
              <a:gd name="T109" fmla="*/ 2147483646 h 16075"/>
              <a:gd name="T110" fmla="*/ 2147483646 w 15247"/>
              <a:gd name="T111" fmla="*/ 2147483646 h 16075"/>
              <a:gd name="T112" fmla="*/ 2147483646 w 15247"/>
              <a:gd name="T113" fmla="*/ 2147483646 h 16075"/>
              <a:gd name="T114" fmla="*/ 2147483646 w 15247"/>
              <a:gd name="T115" fmla="*/ 2147483646 h 16075"/>
              <a:gd name="T116" fmla="*/ 2147483646 w 15247"/>
              <a:gd name="T117" fmla="*/ 2147483646 h 16075"/>
              <a:gd name="T118" fmla="*/ 2147483646 w 15247"/>
              <a:gd name="T119" fmla="*/ 2147483646 h 16075"/>
              <a:gd name="T120" fmla="*/ 2147483646 w 15247"/>
              <a:gd name="T121" fmla="*/ 2147483646 h 160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247"/>
              <a:gd name="T184" fmla="*/ 0 h 16075"/>
              <a:gd name="T185" fmla="*/ 15247 w 15247"/>
              <a:gd name="T186" fmla="*/ 16075 h 1607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close/>
              </a:path>
            </a:pathLst>
          </a:custGeom>
          <a:noFill/>
          <a:ln w="349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330" name="Shape 559">
            <a:extLst>
              <a:ext uri="{FF2B5EF4-FFF2-40B4-BE49-F238E27FC236}">
                <a16:creationId xmlns="" xmlns:a16="http://schemas.microsoft.com/office/drawing/2014/main" id="{DE328275-C197-2459-1530-6CDD089A8628}"/>
              </a:ext>
            </a:extLst>
          </p:cNvPr>
          <p:cNvGrpSpPr>
            <a:grpSpLocks/>
          </p:cNvGrpSpPr>
          <p:nvPr/>
        </p:nvGrpSpPr>
        <p:grpSpPr bwMode="auto">
          <a:xfrm>
            <a:off x="4245200" y="4722418"/>
            <a:ext cx="777875" cy="593725"/>
            <a:chOff x="4604550" y="3714775"/>
            <a:chExt cx="439625" cy="319075"/>
          </a:xfrm>
        </p:grpSpPr>
        <p:sp>
          <p:nvSpPr>
            <p:cNvPr id="13333" name="Shape 560">
              <a:extLst>
                <a:ext uri="{FF2B5EF4-FFF2-40B4-BE49-F238E27FC236}">
                  <a16:creationId xmlns="" xmlns:a16="http://schemas.microsoft.com/office/drawing/2014/main" id="{32F761F4-EEC7-057B-453E-C9C958673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550" y="3714775"/>
              <a:ext cx="439625" cy="319075"/>
            </a:xfrm>
            <a:custGeom>
              <a:avLst/>
              <a:gdLst>
                <a:gd name="T0" fmla="*/ 244140625 w 17585"/>
                <a:gd name="T1" fmla="*/ 244140625 h 12763"/>
                <a:gd name="T2" fmla="*/ 244140625 w 17585"/>
                <a:gd name="T3" fmla="*/ 2147483646 h 12763"/>
                <a:gd name="T4" fmla="*/ 244140625 w 17585"/>
                <a:gd name="T5" fmla="*/ 2147483646 h 12763"/>
                <a:gd name="T6" fmla="*/ 244140625 w 17585"/>
                <a:gd name="T7" fmla="*/ 2147483646 h 12763"/>
                <a:gd name="T8" fmla="*/ 2147483646 w 17585"/>
                <a:gd name="T9" fmla="*/ 2147483646 h 12763"/>
                <a:gd name="T10" fmla="*/ 2147483646 w 17585"/>
                <a:gd name="T11" fmla="*/ 2147483646 h 12763"/>
                <a:gd name="T12" fmla="*/ 2147483646 w 17585"/>
                <a:gd name="T13" fmla="*/ 2147483646 h 12763"/>
                <a:gd name="T14" fmla="*/ 2147483646 w 17585"/>
                <a:gd name="T15" fmla="*/ 2147483646 h 12763"/>
                <a:gd name="T16" fmla="*/ 2147483646 w 17585"/>
                <a:gd name="T17" fmla="*/ 2147483646 h 12763"/>
                <a:gd name="T18" fmla="*/ 2147483646 w 17585"/>
                <a:gd name="T19" fmla="*/ 2147483646 h 12763"/>
                <a:gd name="T20" fmla="*/ 2147483646 w 17585"/>
                <a:gd name="T21" fmla="*/ 2147483646 h 12763"/>
                <a:gd name="T22" fmla="*/ 2147483646 w 17585"/>
                <a:gd name="T23" fmla="*/ 2147483646 h 127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585"/>
                <a:gd name="T37" fmla="*/ 0 h 12763"/>
                <a:gd name="T38" fmla="*/ 17585 w 17585"/>
                <a:gd name="T39" fmla="*/ 12763 h 127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34" name="Shape 561">
              <a:extLst>
                <a:ext uri="{FF2B5EF4-FFF2-40B4-BE49-F238E27FC236}">
                  <a16:creationId xmlns="" xmlns:a16="http://schemas.microsoft.com/office/drawing/2014/main" id="{9D1AFE7C-A88A-E17F-3F04-EC8943C02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175" y="3761675"/>
              <a:ext cx="354400" cy="213725"/>
            </a:xfrm>
            <a:custGeom>
              <a:avLst/>
              <a:gdLst>
                <a:gd name="T0" fmla="*/ 244140625 w 14176"/>
                <a:gd name="T1" fmla="*/ 2147483646 h 8549"/>
                <a:gd name="T2" fmla="*/ 2147483646 w 14176"/>
                <a:gd name="T3" fmla="*/ 2147483646 h 8549"/>
                <a:gd name="T4" fmla="*/ 2147483646 w 14176"/>
                <a:gd name="T5" fmla="*/ 2147483646 h 8549"/>
                <a:gd name="T6" fmla="*/ 2147483646 w 14176"/>
                <a:gd name="T7" fmla="*/ 2147483646 h 8549"/>
                <a:gd name="T8" fmla="*/ 2147483646 w 14176"/>
                <a:gd name="T9" fmla="*/ 2147483646 h 8549"/>
                <a:gd name="T10" fmla="*/ 2147483646 w 14176"/>
                <a:gd name="T11" fmla="*/ 2147483646 h 8549"/>
                <a:gd name="T12" fmla="*/ 2147483646 w 14176"/>
                <a:gd name="T13" fmla="*/ 2147483646 h 8549"/>
                <a:gd name="T14" fmla="*/ 2147483646 w 14176"/>
                <a:gd name="T15" fmla="*/ 2147483646 h 8549"/>
                <a:gd name="T16" fmla="*/ 2147483646 w 14176"/>
                <a:gd name="T17" fmla="*/ 2147483646 h 8549"/>
                <a:gd name="T18" fmla="*/ 2147483646 w 14176"/>
                <a:gd name="T19" fmla="*/ 2147483646 h 8549"/>
                <a:gd name="T20" fmla="*/ 2147483646 w 14176"/>
                <a:gd name="T21" fmla="*/ 2147483646 h 8549"/>
                <a:gd name="T22" fmla="*/ 2147483646 w 14176"/>
                <a:gd name="T23" fmla="*/ 2147483646 h 8549"/>
                <a:gd name="T24" fmla="*/ 2147483646 w 14176"/>
                <a:gd name="T25" fmla="*/ 2147483646 h 8549"/>
                <a:gd name="T26" fmla="*/ 2147483646 w 14176"/>
                <a:gd name="T27" fmla="*/ 2147483646 h 8549"/>
                <a:gd name="T28" fmla="*/ 2147483646 w 14176"/>
                <a:gd name="T29" fmla="*/ 2147483646 h 8549"/>
                <a:gd name="T30" fmla="*/ 2147483646 w 14176"/>
                <a:gd name="T31" fmla="*/ 0 h 85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176"/>
                <a:gd name="T49" fmla="*/ 0 h 8549"/>
                <a:gd name="T50" fmla="*/ 14176 w 14176"/>
                <a:gd name="T51" fmla="*/ 8549 h 85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pic>
        <p:nvPicPr>
          <p:cNvPr id="13331" name="Рисунок 21">
            <a:extLst>
              <a:ext uri="{FF2B5EF4-FFF2-40B4-BE49-F238E27FC236}">
                <a16:creationId xmlns="" xmlns:a16="http://schemas.microsoft.com/office/drawing/2014/main" id="{CEB73C63-CA5D-CF7F-B4DC-C87291698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11" y="3556790"/>
            <a:ext cx="922404" cy="67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Shape 763">
            <a:extLst>
              <a:ext uri="{FF2B5EF4-FFF2-40B4-BE49-F238E27FC236}">
                <a16:creationId xmlns="" xmlns:a16="http://schemas.microsoft.com/office/drawing/2014/main" id="{230B7D2D-5DA2-C295-4623-66B2B167F2D9}"/>
              </a:ext>
            </a:extLst>
          </p:cNvPr>
          <p:cNvGrpSpPr/>
          <p:nvPr/>
        </p:nvGrpSpPr>
        <p:grpSpPr>
          <a:xfrm>
            <a:off x="2953100" y="2023356"/>
            <a:ext cx="905377" cy="879294"/>
            <a:chOff x="5233525" y="4954450"/>
            <a:chExt cx="538275" cy="516350"/>
          </a:xfrm>
          <a:solidFill>
            <a:schemeClr val="bg1"/>
          </a:solidFill>
        </p:grpSpPr>
        <p:sp>
          <p:nvSpPr>
            <p:cNvPr id="45" name="Shape 764">
              <a:extLst>
                <a:ext uri="{FF2B5EF4-FFF2-40B4-BE49-F238E27FC236}">
                  <a16:creationId xmlns="" xmlns:a16="http://schemas.microsoft.com/office/drawing/2014/main" id="{1604AD27-2E29-912C-DC96-2D4F704C385C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6" name="Shape 765">
              <a:extLst>
                <a:ext uri="{FF2B5EF4-FFF2-40B4-BE49-F238E27FC236}">
                  <a16:creationId xmlns="" xmlns:a16="http://schemas.microsoft.com/office/drawing/2014/main" id="{F6EEB4C1-ECF4-36A6-25C9-F507BE1B92D0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7" name="Shape 766">
              <a:extLst>
                <a:ext uri="{FF2B5EF4-FFF2-40B4-BE49-F238E27FC236}">
                  <a16:creationId xmlns="" xmlns:a16="http://schemas.microsoft.com/office/drawing/2014/main" id="{8DF87D2F-82AC-6535-BAF0-478A23582691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8" name="Shape 767">
              <a:extLst>
                <a:ext uri="{FF2B5EF4-FFF2-40B4-BE49-F238E27FC236}">
                  <a16:creationId xmlns="" xmlns:a16="http://schemas.microsoft.com/office/drawing/2014/main" id="{C9DE64C8-BA85-A6FC-FE84-FB82E2B70FDA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9" name="Shape 768">
              <a:extLst>
                <a:ext uri="{FF2B5EF4-FFF2-40B4-BE49-F238E27FC236}">
                  <a16:creationId xmlns="" xmlns:a16="http://schemas.microsoft.com/office/drawing/2014/main" id="{94AFCF5E-F34D-C600-EBD9-F44349F5A16A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0" name="Shape 769">
              <a:extLst>
                <a:ext uri="{FF2B5EF4-FFF2-40B4-BE49-F238E27FC236}">
                  <a16:creationId xmlns="" xmlns:a16="http://schemas.microsoft.com/office/drawing/2014/main" id="{D0A44E6D-43AB-F8D6-8157-59D8FCA79B9B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Shape 770">
              <a:extLst>
                <a:ext uri="{FF2B5EF4-FFF2-40B4-BE49-F238E27FC236}">
                  <a16:creationId xmlns="" xmlns:a16="http://schemas.microsoft.com/office/drawing/2014/main" id="{D9EE0C41-038D-BFD0-79C2-CFAF369EA3DD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2" name="Shape 771">
              <a:extLst>
                <a:ext uri="{FF2B5EF4-FFF2-40B4-BE49-F238E27FC236}">
                  <a16:creationId xmlns="" xmlns:a16="http://schemas.microsoft.com/office/drawing/2014/main" id="{3368E46B-A3AD-6636-44DE-EC441E06E855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3" name="Shape 772">
              <a:extLst>
                <a:ext uri="{FF2B5EF4-FFF2-40B4-BE49-F238E27FC236}">
                  <a16:creationId xmlns="" xmlns:a16="http://schemas.microsoft.com/office/drawing/2014/main" id="{8F6A64E5-6490-6800-602D-EE7FA1E16AFF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4" name="Shape 773">
              <a:extLst>
                <a:ext uri="{FF2B5EF4-FFF2-40B4-BE49-F238E27FC236}">
                  <a16:creationId xmlns="" xmlns:a16="http://schemas.microsoft.com/office/drawing/2014/main" id="{2423BE3E-5085-FF9C-E13D-4B0036E2D100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5" name="Shape 774">
              <a:extLst>
                <a:ext uri="{FF2B5EF4-FFF2-40B4-BE49-F238E27FC236}">
                  <a16:creationId xmlns="" xmlns:a16="http://schemas.microsoft.com/office/drawing/2014/main" id="{3CF9EB8A-45FE-E185-1DCC-460F63DA406C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Капля 41">
            <a:extLst>
              <a:ext uri="{FF2B5EF4-FFF2-40B4-BE49-F238E27FC236}">
                <a16:creationId xmlns="" xmlns:a16="http://schemas.microsoft.com/office/drawing/2014/main" id="{7735372B-8A9F-829B-3866-F8443377548E}"/>
              </a:ext>
            </a:extLst>
          </p:cNvPr>
          <p:cNvSpPr/>
          <p:nvPr/>
        </p:nvSpPr>
        <p:spPr>
          <a:xfrm>
            <a:off x="650875" y="1652588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39" name="Заголовок 1">
            <a:extLst>
              <a:ext uri="{FF2B5EF4-FFF2-40B4-BE49-F238E27FC236}">
                <a16:creationId xmlns="" xmlns:a16="http://schemas.microsoft.com/office/drawing/2014/main" id="{5EA4C992-A5F6-EE65-4F24-8C96DDD7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Как изменилось количество организационных проектов в прошлом квартале по сравнению с позапрошлым?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4340" name="Номер слайда 1">
            <a:extLst>
              <a:ext uri="{FF2B5EF4-FFF2-40B4-BE49-F238E27FC236}">
                <a16:creationId xmlns="" xmlns:a16="http://schemas.microsoft.com/office/drawing/2014/main" id="{AF962C94-7CF9-AA2B-C584-319F7BB82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BDE330-AA3C-40E9-B57C-37EBA2B3B78D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74441C-A1D4-1D73-F615-B5850CFC81BA}"/>
              </a:ext>
            </a:extLst>
          </p:cNvPr>
          <p:cNvSpPr txBox="1"/>
          <p:nvPr/>
        </p:nvSpPr>
        <p:spPr>
          <a:xfrm>
            <a:off x="1768475" y="1497013"/>
            <a:ext cx="27844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Количество организационных проектов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62074CE7-9C62-B986-89E9-947D73C6FB47}"/>
              </a:ext>
            </a:extLst>
          </p:cNvPr>
          <p:cNvSpPr/>
          <p:nvPr/>
        </p:nvSpPr>
        <p:spPr>
          <a:xfrm>
            <a:off x="4930775" y="2163763"/>
            <a:ext cx="3549650" cy="13652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34">
            <a:extLst>
              <a:ext uri="{FF2B5EF4-FFF2-40B4-BE49-F238E27FC236}">
                <a16:creationId xmlns="" xmlns:a16="http://schemas.microsoft.com/office/drawing/2014/main" id="{44712310-9F5C-CBE2-92A0-B52544158FC9}"/>
              </a:ext>
            </a:extLst>
          </p:cNvPr>
          <p:cNvSpPr/>
          <p:nvPr/>
        </p:nvSpPr>
        <p:spPr>
          <a:xfrm>
            <a:off x="4930775" y="1993900"/>
            <a:ext cx="2311400" cy="10318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46">
            <a:extLst>
              <a:ext uri="{FF2B5EF4-FFF2-40B4-BE49-F238E27FC236}">
                <a16:creationId xmlns="" xmlns:a16="http://schemas.microsoft.com/office/drawing/2014/main" id="{84252602-5766-90E6-DF3D-5C58A0146D3D}"/>
              </a:ext>
            </a:extLst>
          </p:cNvPr>
          <p:cNvGrpSpPr/>
          <p:nvPr/>
        </p:nvGrpSpPr>
        <p:grpSpPr>
          <a:xfrm>
            <a:off x="7071980" y="1497705"/>
            <a:ext cx="970291" cy="459918"/>
            <a:chOff x="2791098" y="4192377"/>
            <a:chExt cx="920320" cy="3866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47">
              <a:extLst>
                <a:ext uri="{FF2B5EF4-FFF2-40B4-BE49-F238E27FC236}">
                  <a16:creationId xmlns="" xmlns:a16="http://schemas.microsoft.com/office/drawing/2014/main" id="{F6E94E3A-6953-D90A-7A58-2048A04192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8" y="4213252"/>
              <a:ext cx="720196" cy="365760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CF2BF74-D009-B053-60F3-BB0A5B36D114}"/>
                </a:ext>
              </a:extLst>
            </p:cNvPr>
            <p:cNvSpPr txBox="1"/>
            <p:nvPr/>
          </p:nvSpPr>
          <p:spPr>
            <a:xfrm>
              <a:off x="2909773" y="4192380"/>
              <a:ext cx="801649" cy="2328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mbria" pitchFamily="18" charset="0"/>
                </a:rPr>
                <a:t>65,0</a:t>
              </a:r>
              <a:endParaRPr lang="en-US" sz="12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2" name="Капля 1">
            <a:extLst>
              <a:ext uri="{FF2B5EF4-FFF2-40B4-BE49-F238E27FC236}">
                <a16:creationId xmlns="" xmlns:a16="http://schemas.microsoft.com/office/drawing/2014/main" id="{D8701DEC-EE47-578D-F215-FA852ACD474C}"/>
              </a:ext>
            </a:extLst>
          </p:cNvPr>
          <p:cNvSpPr/>
          <p:nvPr/>
        </p:nvSpPr>
        <p:spPr>
          <a:xfrm>
            <a:off x="498475" y="1500188"/>
            <a:ext cx="914400" cy="914400"/>
          </a:xfrm>
          <a:prstGeom prst="teardrop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6" name="Рисунок 21">
            <a:extLst>
              <a:ext uri="{FF2B5EF4-FFF2-40B4-BE49-F238E27FC236}">
                <a16:creationId xmlns="" xmlns:a16="http://schemas.microsoft.com/office/drawing/2014/main" id="{E3964CC6-34C2-2E47-A71C-2AA21B063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24400"/>
            <a:ext cx="763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Box 2">
            <a:extLst>
              <a:ext uri="{FF2B5EF4-FFF2-40B4-BE49-F238E27FC236}">
                <a16:creationId xmlns="" xmlns:a16="http://schemas.microsoft.com/office/drawing/2014/main" id="{594B50E6-8C06-39B3-6434-3F7070B73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1" y="2596001"/>
            <a:ext cx="8670925" cy="28315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Исходные данные: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больше - 39%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Осталось без изменений - 52%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меньше – 9%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600" b="0" i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Calibri" panose="020F0502020204030204" pitchFamily="34" charset="0"/>
              </a:rPr>
              <a:t>Комментарий партнера компании «Технологии Доверия» (ранее </a:t>
            </a:r>
            <a:r>
              <a:rPr lang="ru-RU" altLang="ru-RU" sz="1600" dirty="0" err="1">
                <a:latin typeface="Calibri" panose="020F0502020204030204" pitchFamily="34" charset="0"/>
              </a:rPr>
              <a:t>PwC</a:t>
            </a:r>
            <a:r>
              <a:rPr lang="ru-RU" altLang="ru-RU" sz="1600" dirty="0">
                <a:latin typeface="Calibri" panose="020F0502020204030204" pitchFamily="34" charset="0"/>
              </a:rPr>
              <a:t>) Михаила Фролова: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«Индекс изменения количества проектов составил 6</a:t>
            </a:r>
            <a:r>
              <a:rPr lang="en-US" altLang="ru-RU" sz="1600" b="0" i="1" dirty="0">
                <a:latin typeface="Calibri" panose="020F0502020204030204" pitchFamily="34" charset="0"/>
              </a:rPr>
              <a:t>5</a:t>
            </a:r>
            <a:r>
              <a:rPr lang="ru-RU" altLang="ru-RU" sz="1600" b="0" i="1" dirty="0">
                <a:latin typeface="Calibri" panose="020F0502020204030204" pitchFamily="34" charset="0"/>
              </a:rPr>
              <a:t>, что говорит о</a:t>
            </a:r>
            <a:r>
              <a:rPr lang="en-US" altLang="ru-RU" sz="1600" b="0" i="1" dirty="0">
                <a:latin typeface="Calibri" panose="020F0502020204030204" pitchFamily="34" charset="0"/>
              </a:rPr>
              <a:t> </a:t>
            </a:r>
            <a:r>
              <a:rPr lang="ru-RU" altLang="ru-RU" sz="1600" b="0" i="1" dirty="0">
                <a:latin typeface="Calibri" panose="020F0502020204030204" pitchFamily="34" charset="0"/>
              </a:rPr>
              <a:t>продолжении роста количества проектов. Индекс остается выше 60 в течение последних 5ти кварталов, что говорит о продолжающейся необходимости для компаний приспосабливаться к новым условиям ведения </a:t>
            </a:r>
            <a:r>
              <a:rPr lang="ru-RU" altLang="ru-RU" sz="1600" b="0" i="1" dirty="0" smtClean="0">
                <a:latin typeface="Calibri" panose="020F0502020204030204" pitchFamily="34" charset="0"/>
              </a:rPr>
              <a:t>деятельности».</a:t>
            </a:r>
            <a:endParaRPr lang="ru-RU" altLang="ru-RU" sz="1600" b="0" i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b="0" dirty="0">
              <a:latin typeface="Calibri" panose="020F0502020204030204" pitchFamily="34" charset="0"/>
            </a:endParaRPr>
          </a:p>
        </p:txBody>
      </p:sp>
      <p:grpSp>
        <p:nvGrpSpPr>
          <p:cNvPr id="18" name="Shape 763">
            <a:extLst>
              <a:ext uri="{FF2B5EF4-FFF2-40B4-BE49-F238E27FC236}">
                <a16:creationId xmlns="" xmlns:a16="http://schemas.microsoft.com/office/drawing/2014/main" id="{AB6FAA42-811E-FD2A-2A9A-262832C7C189}"/>
              </a:ext>
            </a:extLst>
          </p:cNvPr>
          <p:cNvGrpSpPr/>
          <p:nvPr/>
        </p:nvGrpSpPr>
        <p:grpSpPr>
          <a:xfrm>
            <a:off x="574535" y="1580190"/>
            <a:ext cx="762956" cy="743767"/>
            <a:chOff x="5233525" y="4954450"/>
            <a:chExt cx="538275" cy="516350"/>
          </a:xfrm>
          <a:solidFill>
            <a:schemeClr val="bg1"/>
          </a:solidFill>
        </p:grpSpPr>
        <p:sp>
          <p:nvSpPr>
            <p:cNvPr id="19" name="Shape 764">
              <a:extLst>
                <a:ext uri="{FF2B5EF4-FFF2-40B4-BE49-F238E27FC236}">
                  <a16:creationId xmlns="" xmlns:a16="http://schemas.microsoft.com/office/drawing/2014/main" id="{16315D20-644B-14E6-04CE-D6E43C82D76A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0" name="Shape 765">
              <a:extLst>
                <a:ext uri="{FF2B5EF4-FFF2-40B4-BE49-F238E27FC236}">
                  <a16:creationId xmlns="" xmlns:a16="http://schemas.microsoft.com/office/drawing/2014/main" id="{D38EC742-C800-2288-B875-B0E92EB29187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1" name="Shape 766">
              <a:extLst>
                <a:ext uri="{FF2B5EF4-FFF2-40B4-BE49-F238E27FC236}">
                  <a16:creationId xmlns="" xmlns:a16="http://schemas.microsoft.com/office/drawing/2014/main" id="{DD7B532A-86F9-F52D-F8C6-7BB2B0106AA2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2" name="Shape 767">
              <a:extLst>
                <a:ext uri="{FF2B5EF4-FFF2-40B4-BE49-F238E27FC236}">
                  <a16:creationId xmlns="" xmlns:a16="http://schemas.microsoft.com/office/drawing/2014/main" id="{C9AB0309-4FA0-FA41-D1F3-186BC19C7038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3" name="Shape 768">
              <a:extLst>
                <a:ext uri="{FF2B5EF4-FFF2-40B4-BE49-F238E27FC236}">
                  <a16:creationId xmlns="" xmlns:a16="http://schemas.microsoft.com/office/drawing/2014/main" id="{324F3EDE-1B82-4257-756F-1D9888A27B51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Shape 769">
              <a:extLst>
                <a:ext uri="{FF2B5EF4-FFF2-40B4-BE49-F238E27FC236}">
                  <a16:creationId xmlns="" xmlns:a16="http://schemas.microsoft.com/office/drawing/2014/main" id="{1ED447A2-5D73-40FD-4748-FE89F167699E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Shape 770">
              <a:extLst>
                <a:ext uri="{FF2B5EF4-FFF2-40B4-BE49-F238E27FC236}">
                  <a16:creationId xmlns="" xmlns:a16="http://schemas.microsoft.com/office/drawing/2014/main" id="{CA2262E5-92E1-5875-1D53-2D8FDD10625A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Shape 771">
              <a:extLst>
                <a:ext uri="{FF2B5EF4-FFF2-40B4-BE49-F238E27FC236}">
                  <a16:creationId xmlns="" xmlns:a16="http://schemas.microsoft.com/office/drawing/2014/main" id="{EA94BA1D-839B-04BB-C36C-CFC4AA6F0C67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Shape 772">
              <a:extLst>
                <a:ext uri="{FF2B5EF4-FFF2-40B4-BE49-F238E27FC236}">
                  <a16:creationId xmlns="" xmlns:a16="http://schemas.microsoft.com/office/drawing/2014/main" id="{1334D584-B230-0344-A69E-30542C3EE645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Shape 773">
              <a:extLst>
                <a:ext uri="{FF2B5EF4-FFF2-40B4-BE49-F238E27FC236}">
                  <a16:creationId xmlns="" xmlns:a16="http://schemas.microsoft.com/office/drawing/2014/main" id="{766DB2CF-83C8-1B06-5790-5AB6ADD929B0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9" name="Shape 774">
              <a:extLst>
                <a:ext uri="{FF2B5EF4-FFF2-40B4-BE49-F238E27FC236}">
                  <a16:creationId xmlns="" xmlns:a16="http://schemas.microsoft.com/office/drawing/2014/main" id="{145EE553-CA6B-2EF5-691F-019B592F2AFF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B7E0DE1A-BE5C-4F65-891D-720D5DA15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96553"/>
              </p:ext>
            </p:extLst>
          </p:nvPr>
        </p:nvGraphicFramePr>
        <p:xfrm>
          <a:off x="171947" y="5357812"/>
          <a:ext cx="8713091" cy="120044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4134119824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3164277657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46545294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4101749532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797968999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096767134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373848346"/>
                    </a:ext>
                  </a:extLst>
                </a:gridCol>
              </a:tblGrid>
              <a:tr h="56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24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2352366405"/>
                  </a:ext>
                </a:extLst>
              </a:tr>
              <a:tr h="586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организационных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497685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>
            <a:extLst>
              <a:ext uri="{FF2B5EF4-FFF2-40B4-BE49-F238E27FC236}">
                <a16:creationId xmlns="" xmlns:a16="http://schemas.microsoft.com/office/drawing/2014/main" id="{5EA4C992-A5F6-EE65-4F24-8C96DDD7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Как изменилось количество организационных проектов в прошлом квартале по сравнению с позапрошлым?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4340" name="Номер слайда 1">
            <a:extLst>
              <a:ext uri="{FF2B5EF4-FFF2-40B4-BE49-F238E27FC236}">
                <a16:creationId xmlns="" xmlns:a16="http://schemas.microsoft.com/office/drawing/2014/main" id="{AF962C94-7CF9-AA2B-C584-319F7BB82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BDE330-AA3C-40E9-B57C-37EBA2B3B78D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4346" name="Рисунок 21">
            <a:extLst>
              <a:ext uri="{FF2B5EF4-FFF2-40B4-BE49-F238E27FC236}">
                <a16:creationId xmlns="" xmlns:a16="http://schemas.microsoft.com/office/drawing/2014/main" id="{E3964CC6-34C2-2E47-A71C-2AA21B063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24400"/>
            <a:ext cx="763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B7E0DE1A-BE5C-4F65-891D-720D5DA15828}"/>
              </a:ext>
            </a:extLst>
          </p:cNvPr>
          <p:cNvGraphicFramePr>
            <a:graphicFrameLocks noGrp="1"/>
          </p:cNvGraphicFramePr>
          <p:nvPr/>
        </p:nvGraphicFramePr>
        <p:xfrm>
          <a:off x="171947" y="5357812"/>
          <a:ext cx="8713091" cy="120044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4134119824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3164277657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46545294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4101749532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797968999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096767134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373848346"/>
                    </a:ext>
                  </a:extLst>
                </a:gridCol>
              </a:tblGrid>
              <a:tr h="56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24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2352366405"/>
                  </a:ext>
                </a:extLst>
              </a:tr>
              <a:tr h="586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организационных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4976859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775989F-99BD-4026-9533-4040CB9E93EA}"/>
              </a:ext>
            </a:extLst>
          </p:cNvPr>
          <p:cNvSpPr/>
          <p:nvPr/>
        </p:nvSpPr>
        <p:spPr>
          <a:xfrm>
            <a:off x="359333" y="1270589"/>
            <a:ext cx="833831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Евгений Гаврилов</a:t>
            </a:r>
            <a:r>
              <a:rPr lang="ru-RU" sz="1600" dirty="0"/>
              <a:t>, Директор по стратегии и инвестициям «Метафракс </a:t>
            </a:r>
            <a:r>
              <a:rPr lang="ru-RU" sz="1600" dirty="0" err="1"/>
              <a:t>Кемикалс</a:t>
            </a:r>
            <a:r>
              <a:rPr lang="ru-RU" sz="1600" dirty="0" smtClean="0"/>
              <a:t>»:</a:t>
            </a:r>
            <a:endParaRPr lang="ru-RU" sz="1600" dirty="0"/>
          </a:p>
          <a:p>
            <a:r>
              <a:rPr lang="ru-RU" sz="1600" i="1" dirty="0" smtClean="0"/>
              <a:t>«Продолжающийся </a:t>
            </a:r>
            <a:r>
              <a:rPr lang="ru-RU" sz="1600" i="1" dirty="0"/>
              <a:t>уход и отказ в обслуживании от владельцев наиболее популярных систем автоматизации производств порождает проекты по разработке и внедрению собственного ПО. А с учетом решение властей об обязательном переходе на отечественное ПО в критически важных отраслях, количество </a:t>
            </a:r>
            <a:r>
              <a:rPr lang="ru-RU" sz="1600" i="1" dirty="0" err="1"/>
              <a:t>оргпроектов</a:t>
            </a:r>
            <a:r>
              <a:rPr lang="ru-RU" sz="1600" i="1" dirty="0"/>
              <a:t> прирастало увеличивающимся </a:t>
            </a:r>
            <a:r>
              <a:rPr lang="ru-RU" sz="1600" i="1" dirty="0" smtClean="0"/>
              <a:t>темпом».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  <a:p>
            <a:endParaRPr lang="ru-RU" dirty="0"/>
          </a:p>
          <a:p>
            <a:r>
              <a:rPr lang="ru-RU" sz="1600" b="1" dirty="0"/>
              <a:t>Антон Ганжа</a:t>
            </a:r>
            <a:r>
              <a:rPr lang="ru-RU" sz="1600" dirty="0"/>
              <a:t>, региональный менеджер «ВЭБ.РФ» в ВО, </a:t>
            </a:r>
            <a:r>
              <a:rPr lang="ru-RU" sz="1600" dirty="0" err="1"/>
              <a:t>к.ф-м.н</a:t>
            </a:r>
            <a:r>
              <a:rPr lang="ru-RU" sz="1600" dirty="0" smtClean="0"/>
              <a:t>.: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smtClean="0"/>
              <a:t>«</a:t>
            </a:r>
            <a:r>
              <a:rPr lang="ru-RU" sz="1600" i="1" dirty="0" smtClean="0"/>
              <a:t>В </a:t>
            </a:r>
            <a:r>
              <a:rPr lang="ru-RU" sz="1600" i="1" dirty="0"/>
              <a:t>сегменте малого и среднего бизнеса количество организационных проектов осталось без изменений – реализуются проекты, начатые во второй половине 2022 – в начале 2023 года, связанные с проектами расширения производства и некоторыми вложениями в модернизацию, связанные с изменениями в конъюнктуре производства и изменениями в структуре номенклатуры производимой продукции, инициаторами которых явились требования </a:t>
            </a:r>
            <a:r>
              <a:rPr lang="ru-RU" sz="1600" i="1" dirty="0" err="1" smtClean="0"/>
              <a:t>госзаказчиков</a:t>
            </a:r>
            <a:r>
              <a:rPr lang="ru-RU" sz="1600" i="1" dirty="0" smtClean="0"/>
              <a:t>».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89950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>
            <a:extLst>
              <a:ext uri="{FF2B5EF4-FFF2-40B4-BE49-F238E27FC236}">
                <a16:creationId xmlns="" xmlns:a16="http://schemas.microsoft.com/office/drawing/2014/main" id="{5EA4C992-A5F6-EE65-4F24-8C96DDD7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Как изменилось количество организационных проектов в прошлом квартале по сравнению с позапрошлым?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4340" name="Номер слайда 1">
            <a:extLst>
              <a:ext uri="{FF2B5EF4-FFF2-40B4-BE49-F238E27FC236}">
                <a16:creationId xmlns="" xmlns:a16="http://schemas.microsoft.com/office/drawing/2014/main" id="{AF962C94-7CF9-AA2B-C584-319F7BB82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BDE330-AA3C-40E9-B57C-37EBA2B3B78D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4346" name="Рисунок 21">
            <a:extLst>
              <a:ext uri="{FF2B5EF4-FFF2-40B4-BE49-F238E27FC236}">
                <a16:creationId xmlns="" xmlns:a16="http://schemas.microsoft.com/office/drawing/2014/main" id="{E3964CC6-34C2-2E47-A71C-2AA21B063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24400"/>
            <a:ext cx="763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B7E0DE1A-BE5C-4F65-891D-720D5DA15828}"/>
              </a:ext>
            </a:extLst>
          </p:cNvPr>
          <p:cNvGraphicFramePr>
            <a:graphicFrameLocks noGrp="1"/>
          </p:cNvGraphicFramePr>
          <p:nvPr/>
        </p:nvGraphicFramePr>
        <p:xfrm>
          <a:off x="171947" y="5357812"/>
          <a:ext cx="8713091" cy="120044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="" xmlns:a16="http://schemas.microsoft.com/office/drawing/2014/main" val="4134119824"/>
                    </a:ext>
                  </a:extLst>
                </a:gridCol>
                <a:gridCol w="1031395">
                  <a:extLst>
                    <a:ext uri="{9D8B030D-6E8A-4147-A177-3AD203B41FA5}">
                      <a16:colId xmlns="" xmlns:a16="http://schemas.microsoft.com/office/drawing/2014/main" val="3164277657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46545294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4101749532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3797968999"/>
                    </a:ext>
                  </a:extLst>
                </a:gridCol>
                <a:gridCol w="822313">
                  <a:extLst>
                    <a:ext uri="{9D8B030D-6E8A-4147-A177-3AD203B41FA5}">
                      <a16:colId xmlns="" xmlns:a16="http://schemas.microsoft.com/office/drawing/2014/main" val="2096767134"/>
                    </a:ext>
                  </a:extLst>
                </a:gridCol>
                <a:gridCol w="952512">
                  <a:extLst>
                    <a:ext uri="{9D8B030D-6E8A-4147-A177-3AD203B41FA5}">
                      <a16:colId xmlns="" xmlns:a16="http://schemas.microsoft.com/office/drawing/2014/main" val="373848346"/>
                    </a:ext>
                  </a:extLst>
                </a:gridCol>
              </a:tblGrid>
              <a:tr h="56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24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2352366405"/>
                  </a:ext>
                </a:extLst>
              </a:tr>
              <a:tr h="586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организационных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49768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1B0753-5388-4AD1-B03B-FB1BFA345A1B}"/>
              </a:ext>
            </a:extLst>
          </p:cNvPr>
          <p:cNvSpPr txBox="1"/>
          <p:nvPr/>
        </p:nvSpPr>
        <p:spPr>
          <a:xfrm>
            <a:off x="460040" y="1340768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Гришин </a:t>
            </a:r>
            <a:r>
              <a:rPr lang="ru-RU" sz="1600" b="1" dirty="0"/>
              <a:t>Максим Олегович</a:t>
            </a:r>
            <a:r>
              <a:rPr lang="ru-RU" sz="1600" dirty="0"/>
              <a:t>, Член правления СОВНЕТ, Исполнительный </a:t>
            </a:r>
            <a:r>
              <a:rPr lang="ru-RU" sz="1600" dirty="0" smtClean="0"/>
              <a:t>директор Ассоциации </a:t>
            </a:r>
            <a:r>
              <a:rPr lang="ru-RU" sz="1600" dirty="0"/>
              <a:t>"Евразийское сообщество практиков прогрессивного пакетирования работ (AWP</a:t>
            </a:r>
            <a:r>
              <a:rPr lang="ru-RU" sz="1600" dirty="0" smtClean="0"/>
              <a:t>):</a:t>
            </a:r>
            <a:endParaRPr lang="ru-RU" sz="1600" dirty="0"/>
          </a:p>
          <a:p>
            <a:r>
              <a:rPr lang="ru-RU" sz="1600" i="1" dirty="0" smtClean="0"/>
              <a:t>«Значительный </a:t>
            </a:r>
            <a:r>
              <a:rPr lang="ru-RU" sz="1600" i="1" dirty="0"/>
              <a:t>прирост организационных проектов, вероятно, в первую очередь </a:t>
            </a:r>
            <a:r>
              <a:rPr lang="ru-RU" sz="1600" i="1" dirty="0" smtClean="0"/>
              <a:t>связан с </a:t>
            </a:r>
            <a:r>
              <a:rPr lang="ru-RU" sz="1600" i="1" dirty="0"/>
              <a:t>переходом на отечественное </a:t>
            </a:r>
            <a:r>
              <a:rPr lang="ru-RU" sz="1600" i="1" dirty="0" smtClean="0"/>
              <a:t>ПО».</a:t>
            </a:r>
          </a:p>
          <a:p>
            <a:endParaRPr lang="ru-RU" sz="1600" i="1" dirty="0"/>
          </a:p>
          <a:p>
            <a:endParaRPr lang="ru-RU" sz="1600" dirty="0"/>
          </a:p>
          <a:p>
            <a:r>
              <a:rPr lang="ru-RU" sz="1600" b="1" dirty="0"/>
              <a:t>Дмитрий Медведев</a:t>
            </a:r>
            <a:r>
              <a:rPr lang="ru-RU" sz="1600" dirty="0"/>
              <a:t>, Директор </a:t>
            </a:r>
            <a:r>
              <a:rPr lang="ru-RU" sz="1600" dirty="0" smtClean="0"/>
              <a:t>СОВНЕТ-СЕРТ:</a:t>
            </a:r>
            <a:endParaRPr lang="ru-RU" sz="1600" dirty="0"/>
          </a:p>
          <a:p>
            <a:r>
              <a:rPr lang="ru-RU" sz="1600" i="1" dirty="0" smtClean="0"/>
              <a:t>«Количество </a:t>
            </a:r>
            <a:r>
              <a:rPr lang="ru-RU" sz="1600" i="1" dirty="0"/>
              <a:t>организационных проектов увеличилось в компаниях атомной отрасли, а также телекоммуникационной и банковской сферы. Увеличивается тенденция развития проектных </a:t>
            </a:r>
            <a:r>
              <a:rPr lang="ru-RU" sz="1600" i="1" dirty="0" smtClean="0"/>
              <a:t>офисов».</a:t>
            </a:r>
            <a:endParaRPr lang="ru-RU" sz="1600" i="1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02322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43231</TotalTime>
  <Words>4118</Words>
  <Application>Microsoft Office PowerPoint</Application>
  <PresentationFormat>Экран (4:3)</PresentationFormat>
  <Paragraphs>692</Paragraphs>
  <Slides>32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</vt:lpstr>
      <vt:lpstr>Myriad Pro</vt:lpstr>
      <vt:lpstr>Times New Roman</vt:lpstr>
      <vt:lpstr>Wingdings</vt:lpstr>
      <vt:lpstr>Тема Office</vt:lpstr>
      <vt:lpstr>Презентация PowerPoint</vt:lpstr>
      <vt:lpstr>Благодарности</vt:lpstr>
      <vt:lpstr>Ассоциация управления проектами «СОВНЕТ»</vt:lpstr>
      <vt:lpstr>Общая информация</vt:lpstr>
      <vt:lpstr>Порядок и периодичность проведения исследования </vt:lpstr>
      <vt:lpstr>Предмет опроса</vt:lpstr>
      <vt:lpstr>Как изменилось количество организационных проектов в прошлом квартале по сравнению с позапрошлым? </vt:lpstr>
      <vt:lpstr>Как изменилось количество организационных проектов в прошлом квартале по сравнению с позапрошлым? </vt:lpstr>
      <vt:lpstr>Как изменилось количество организационных проектов в прошлом квартале по сравнению с позапрошлым? </vt:lpstr>
      <vt:lpstr>Как изменилось количество организационных проектов в прошлом квартале по сравнению с позапрошлым? </vt:lpstr>
      <vt:lpstr>Как изменилось количество инвестиционных проектов в прошлом квартале по сравнению с позапрошлым? </vt:lpstr>
      <vt:lpstr>Как изменилось количество инвестиционных проектов в прошлом квартале по сравнению с позапрошлым? </vt:lpstr>
      <vt:lpstr>Как изменилось количество инвестиционных проектов в прошлом квартале по сравнению с позапрошлым? </vt:lpstr>
      <vt:lpstr>Как изменилось количество инвестиционных проектов в прошлом квартале по сравнению с позапрошлым? </vt:lpstr>
      <vt:lpstr>  Как изменились зарплаты членов команды управления проектами в прошлом году по сравнению с позапрошлым?  </vt:lpstr>
      <vt:lpstr>     Как изменились зарплаты членов команды управления проектами в прошлом году по сравнению с  позапрошлым?     </vt:lpstr>
      <vt:lpstr>  Как изменились зарплаты членов команды управления проектами в прошлом году по сравнению с позапрошлым?  </vt:lpstr>
      <vt:lpstr>  Как изменились зарплаты членов команды управления проектами в прошлом году по сравнению с позапрошлым?  </vt:lpstr>
      <vt:lpstr>Изменилось ли количество рабочих мест занятых на проектах в вашей организации в прошлом квартале по сравнению с позапрошлым?</vt:lpstr>
      <vt:lpstr>Изменилось ли количество рабочих мест занятых на проектах в вашей организации в прошлом квартале по сравнению с позапрошлым?</vt:lpstr>
      <vt:lpstr>Изменилось ли количество рабочих мест занятых на проектах в вашей организации в прошлом квартале по сравнению с позапрошлым?</vt:lpstr>
      <vt:lpstr>Оцените суммарный бюджет открытых проектов в прошлом квартале по сравнению с позапрошлым </vt:lpstr>
      <vt:lpstr>Оцените суммарный бюджет открытых проектов в прошлом квартале по сравнению с позапрошлым </vt:lpstr>
      <vt:lpstr>Оцените суммарный бюджет открытых проектов в прошлом квартале по сравнению с позапрошлым </vt:lpstr>
      <vt:lpstr>  Спрогнозируйте изменения в количестве организационных проектов в течении следующего квартала  </vt:lpstr>
      <vt:lpstr>  Спрогнозируйте изменения в количестве организационных проектов в течении следующего квартала  </vt:lpstr>
      <vt:lpstr>  Спрогнозируйте изменения в количестве инвестиционных проектов в течении следующего квартала  </vt:lpstr>
      <vt:lpstr>  Спрогнозируйте изменения в количестве инвестиционных проектов в течении следующего квартала  </vt:lpstr>
      <vt:lpstr>Общий индекс </vt:lpstr>
      <vt:lpstr>Общий индекс </vt:lpstr>
      <vt:lpstr>Общий итог 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Калтыков</dc:creator>
  <cp:lastModifiedBy>Анна</cp:lastModifiedBy>
  <cp:revision>297</cp:revision>
  <dcterms:created xsi:type="dcterms:W3CDTF">2012-04-23T05:03:24Z</dcterms:created>
  <dcterms:modified xsi:type="dcterms:W3CDTF">2024-02-08T12:02:36Z</dcterms:modified>
</cp:coreProperties>
</file>